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Garet 1" panose="020B0604020202020204" charset="0"/>
      <p:regular r:id="rId12"/>
    </p:embeddedFont>
    <p:embeddedFont>
      <p:font typeface="Garet 2" panose="020B0604020202020204" charset="0"/>
      <p:regular r:id="rId13"/>
    </p:embeddedFont>
    <p:embeddedFont>
      <p:font typeface="Mont Bold" panose="020B0604020202020204" charset="0"/>
      <p:regular r:id="rId14"/>
    </p:embeddedFont>
    <p:embeddedFont>
      <p:font typeface="Mont Bold Bold" panose="020B0604020202020204" charset="0"/>
      <p:regular r:id="rId15"/>
    </p:embeddedFont>
    <p:embeddedFont>
      <p:font typeface="Calibri" panose="020F0502020204030204" pitchFamily="34" charset="0"/>
      <p:regular r:id="rId16"/>
      <p:bold r:id="rId17"/>
      <p:italic r:id="rId18"/>
      <p:boldItalic r:id="rId19"/>
    </p:embeddedFont>
    <p:embeddedFont>
      <p:font typeface="Garet 2 Bold"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6" d="100"/>
          <a:sy n="46" d="100"/>
        </p:scale>
        <p:origin x="756"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2.svg>
</file>

<file path=ppt/media/image13.png>
</file>

<file path=ppt/media/image14.png>
</file>

<file path=ppt/media/image14.svg>
</file>

<file path=ppt/media/image15.png>
</file>

<file path=ppt/media/image2.jpeg>
</file>

<file path=ppt/media/image3.png>
</file>

<file path=ppt/media/image4.png>
</file>

<file path=ppt/media/image4.svg>
</file>

<file path=ppt/media/image5.png>
</file>

<file path=ppt/media/image6.png>
</file>

<file path=ppt/media/image7.png>
</file>

<file path=ppt/media/image7.svg>
</file>

<file path=ppt/media/image8.png>
</file>

<file path=ppt/media/image9.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11/15/2022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11/15/2022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11/15/2022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11/15/2022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svg"/><Relationship Id="rId2" Type="http://schemas.openxmlformats.org/officeDocument/2006/relationships/image" Target="../media/image2.jpe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9.sv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12.sv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svg"/><Relationship Id="rId2" Type="http://schemas.openxmlformats.org/officeDocument/2006/relationships/image" Target="../media/image2.jpe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4.sv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9.svg"/></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6.png"/><Relationship Id="rId7" Type="http://schemas.openxmlformats.org/officeDocument/2006/relationships/image" Target="../media/image11.png"/><Relationship Id="rId2" Type="http://schemas.openxmlformats.org/officeDocument/2006/relationships/image" Target="../media/image2.jpeg"/><Relationship Id="rId1" Type="http://schemas.openxmlformats.org/officeDocument/2006/relationships/slideLayout" Target="../slideLayouts/slideLayout7.xml"/><Relationship Id="rId6" Type="http://schemas.openxmlformats.org/officeDocument/2006/relationships/image" Target="../media/image14.svg"/><Relationship Id="rId5" Type="http://schemas.openxmlformats.org/officeDocument/2006/relationships/image" Target="../media/image10.png"/><Relationship Id="rId4" Type="http://schemas.openxmlformats.org/officeDocument/2006/relationships/image" Target="../media/image9.svg"/></Relationships>
</file>

<file path=ppt/slides/_rels/slide9.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6.png"/><Relationship Id="rId7" Type="http://schemas.openxmlformats.org/officeDocument/2006/relationships/image" Target="../media/image13.png"/><Relationship Id="rId2" Type="http://schemas.openxmlformats.org/officeDocument/2006/relationships/image" Target="../media/image2.jpeg"/><Relationship Id="rId1" Type="http://schemas.openxmlformats.org/officeDocument/2006/relationships/slideLayout" Target="../slideLayouts/slideLayout7.xml"/><Relationship Id="rId6" Type="http://schemas.openxmlformats.org/officeDocument/2006/relationships/image" Target="../media/image14.svg"/><Relationship Id="rId5" Type="http://schemas.openxmlformats.org/officeDocument/2006/relationships/image" Target="../media/image10.png"/><Relationship Id="rId4" Type="http://schemas.openxmlformats.org/officeDocument/2006/relationships/image" Target="../media/image9.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3125" b="3125"/>
          <a:stretch>
            <a:fillRect/>
          </a:stretch>
        </p:blipFill>
        <p:spPr>
          <a:xfrm>
            <a:off x="0" y="0"/>
            <a:ext cx="18288000" cy="10287000"/>
          </a:xfrm>
          <a:prstGeom prst="rect">
            <a:avLst/>
          </a:prstGeom>
        </p:spPr>
      </p:pic>
      <p:sp>
        <p:nvSpPr>
          <p:cNvPr id="3" name="TextBox 3"/>
          <p:cNvSpPr txBox="1"/>
          <p:nvPr/>
        </p:nvSpPr>
        <p:spPr>
          <a:xfrm>
            <a:off x="1028700" y="9182100"/>
            <a:ext cx="16847688" cy="436017"/>
          </a:xfrm>
          <a:prstGeom prst="rect">
            <a:avLst/>
          </a:prstGeom>
        </p:spPr>
        <p:txBody>
          <a:bodyPr lIns="0" tIns="0" rIns="0" bIns="0" rtlCol="0" anchor="t">
            <a:spAutoFit/>
          </a:bodyPr>
          <a:lstStyle/>
          <a:p>
            <a:pPr>
              <a:lnSpc>
                <a:spcPts val="3360"/>
              </a:lnSpc>
            </a:pPr>
            <a:r>
              <a:rPr lang="en-US" sz="2400" dirty="0">
                <a:solidFill>
                  <a:srgbClr val="FFFFFF"/>
                </a:solidFill>
                <a:latin typeface="Garet 1"/>
              </a:rPr>
              <a:t>PREPARED BY :  </a:t>
            </a:r>
            <a:r>
              <a:rPr lang="en-US" sz="2400" dirty="0" smtClean="0">
                <a:solidFill>
                  <a:srgbClr val="FFFFFF"/>
                </a:solidFill>
                <a:latin typeface="Garet 1"/>
              </a:rPr>
              <a:t>Rupanjan </a:t>
            </a:r>
            <a:r>
              <a:rPr lang="en-US" sz="2400" dirty="0">
                <a:solidFill>
                  <a:srgbClr val="FFFFFF"/>
                </a:solidFill>
                <a:latin typeface="Garet 1"/>
              </a:rPr>
              <a:t>Bhattacharyya, </a:t>
            </a:r>
            <a:r>
              <a:rPr lang="en-US" sz="2400" dirty="0" err="1">
                <a:solidFill>
                  <a:srgbClr val="FFFFFF"/>
                </a:solidFill>
                <a:latin typeface="Garet 1"/>
              </a:rPr>
              <a:t>Sandipan</a:t>
            </a:r>
            <a:r>
              <a:rPr lang="en-US" sz="2400" dirty="0">
                <a:solidFill>
                  <a:srgbClr val="FFFFFF"/>
                </a:solidFill>
                <a:latin typeface="Garet 1"/>
              </a:rPr>
              <a:t> Pal, </a:t>
            </a:r>
            <a:r>
              <a:rPr lang="en-US" sz="2400" dirty="0" err="1">
                <a:solidFill>
                  <a:srgbClr val="FFFFFF"/>
                </a:solidFill>
                <a:latin typeface="Garet 1"/>
              </a:rPr>
              <a:t>Samadrita</a:t>
            </a:r>
            <a:r>
              <a:rPr lang="en-US" sz="2400" dirty="0">
                <a:solidFill>
                  <a:srgbClr val="FFFFFF"/>
                </a:solidFill>
                <a:latin typeface="Garet 1"/>
              </a:rPr>
              <a:t> Jalal, </a:t>
            </a:r>
            <a:r>
              <a:rPr lang="en-US" sz="2400" dirty="0" err="1">
                <a:solidFill>
                  <a:srgbClr val="FFFFFF"/>
                </a:solidFill>
                <a:latin typeface="Garet 1"/>
              </a:rPr>
              <a:t>Sanjana</a:t>
            </a:r>
            <a:r>
              <a:rPr lang="en-US" sz="2400" dirty="0">
                <a:solidFill>
                  <a:srgbClr val="FFFFFF"/>
                </a:solidFill>
                <a:latin typeface="Garet 1"/>
              </a:rPr>
              <a:t> </a:t>
            </a:r>
            <a:r>
              <a:rPr lang="en-US" sz="2400" dirty="0" err="1">
                <a:solidFill>
                  <a:srgbClr val="FFFFFF"/>
                </a:solidFill>
                <a:latin typeface="Garet 1"/>
              </a:rPr>
              <a:t>Samanta</a:t>
            </a:r>
            <a:r>
              <a:rPr lang="en-US" sz="2400" dirty="0">
                <a:solidFill>
                  <a:srgbClr val="FFFFFF"/>
                </a:solidFill>
                <a:latin typeface="Garet 1"/>
              </a:rPr>
              <a:t>, </a:t>
            </a:r>
            <a:r>
              <a:rPr lang="en-US" sz="2400" dirty="0" err="1">
                <a:solidFill>
                  <a:srgbClr val="FFFFFF"/>
                </a:solidFill>
                <a:latin typeface="Garet 1"/>
              </a:rPr>
              <a:t>Shailey</a:t>
            </a:r>
            <a:r>
              <a:rPr lang="en-US" sz="2400" dirty="0">
                <a:solidFill>
                  <a:srgbClr val="FFFFFF"/>
                </a:solidFill>
                <a:latin typeface="Garet 1"/>
              </a:rPr>
              <a:t> </a:t>
            </a:r>
            <a:r>
              <a:rPr lang="en-US" sz="2400" dirty="0" err="1">
                <a:solidFill>
                  <a:srgbClr val="FFFFFF"/>
                </a:solidFill>
                <a:latin typeface="Garet 1"/>
              </a:rPr>
              <a:t>Barai</a:t>
            </a:r>
            <a:endParaRPr lang="en-US" sz="2400" dirty="0">
              <a:solidFill>
                <a:srgbClr val="FFFFFF"/>
              </a:solidFill>
              <a:latin typeface="Garet 1"/>
            </a:endParaRPr>
          </a:p>
        </p:txBody>
      </p:sp>
      <p:sp>
        <p:nvSpPr>
          <p:cNvPr id="5" name="TextBox 5"/>
          <p:cNvSpPr txBox="1"/>
          <p:nvPr/>
        </p:nvSpPr>
        <p:spPr>
          <a:xfrm>
            <a:off x="4648200" y="6743700"/>
            <a:ext cx="16072158" cy="384721"/>
          </a:xfrm>
          <a:prstGeom prst="rect">
            <a:avLst/>
          </a:prstGeom>
        </p:spPr>
        <p:txBody>
          <a:bodyPr lIns="0" tIns="0" rIns="0" bIns="0" rtlCol="0" anchor="t">
            <a:spAutoFit/>
          </a:bodyPr>
          <a:lstStyle/>
          <a:p>
            <a:pPr marL="0" lvl="0" indent="0">
              <a:lnSpc>
                <a:spcPts val="3000"/>
              </a:lnSpc>
            </a:pPr>
            <a:r>
              <a:rPr lang="en-US" sz="3000" dirty="0">
                <a:solidFill>
                  <a:srgbClr val="FFFFFF"/>
                </a:solidFill>
                <a:latin typeface="Mont Bold Bold"/>
              </a:rPr>
              <a:t>COMPUTER SCIENCE (083) PROJECT </a:t>
            </a:r>
            <a:r>
              <a:rPr lang="en-US" sz="3000" dirty="0" smtClean="0">
                <a:solidFill>
                  <a:srgbClr val="FFFFFF"/>
                </a:solidFill>
                <a:latin typeface="Mont Bold Bold"/>
              </a:rPr>
              <a:t>2022-23</a:t>
            </a:r>
            <a:endParaRPr lang="en-US" sz="3000" dirty="0">
              <a:solidFill>
                <a:srgbClr val="FFFFFF"/>
              </a:solidFill>
              <a:latin typeface="Mont Bold Bold"/>
            </a:endParaRPr>
          </a:p>
        </p:txBody>
      </p:sp>
      <p:sp>
        <p:nvSpPr>
          <p:cNvPr id="6" name="Rectangle 5"/>
          <p:cNvSpPr/>
          <p:nvPr/>
        </p:nvSpPr>
        <p:spPr>
          <a:xfrm>
            <a:off x="3761757" y="1525114"/>
            <a:ext cx="10764486" cy="4708981"/>
          </a:xfrm>
          <a:prstGeom prst="rect">
            <a:avLst/>
          </a:prstGeom>
          <a:noFill/>
        </p:spPr>
        <p:txBody>
          <a:bodyPr wrap="none" lIns="91440" tIns="45720" rIns="91440" bIns="45720">
            <a:spAutoFit/>
          </a:bodyPr>
          <a:lstStyle/>
          <a:p>
            <a:pPr algn="ctr"/>
            <a:r>
              <a:rPr lang="en-US" sz="10000" b="1" spc="50" dirty="0" smtClean="0">
                <a:ln w="0"/>
                <a:solidFill>
                  <a:schemeClr val="bg2"/>
                </a:solidFill>
                <a:effectLst>
                  <a:innerShdw blurRad="63500" dist="50800" dir="13500000">
                    <a:srgbClr val="000000">
                      <a:alpha val="50000"/>
                    </a:srgbClr>
                  </a:innerShdw>
                </a:effectLst>
                <a:latin typeface="Montserrat Black" panose="00000A00000000000000" pitchFamily="50" charset="0"/>
              </a:rPr>
              <a:t>BANK </a:t>
            </a:r>
          </a:p>
          <a:p>
            <a:pPr algn="ctr"/>
            <a:r>
              <a:rPr lang="en-US" sz="10000" b="1" spc="50" dirty="0" smtClean="0">
                <a:ln w="0"/>
                <a:solidFill>
                  <a:schemeClr val="bg2"/>
                </a:solidFill>
                <a:effectLst>
                  <a:innerShdw blurRad="63500" dist="50800" dir="13500000">
                    <a:srgbClr val="000000">
                      <a:alpha val="50000"/>
                    </a:srgbClr>
                  </a:innerShdw>
                </a:effectLst>
                <a:latin typeface="Montserrat Black" panose="00000A00000000000000" pitchFamily="50" charset="0"/>
              </a:rPr>
              <a:t>MANAGEMENT </a:t>
            </a:r>
          </a:p>
          <a:p>
            <a:pPr algn="ctr"/>
            <a:r>
              <a:rPr lang="en-US" sz="10000" b="1" spc="50" dirty="0" smtClean="0">
                <a:ln w="0"/>
                <a:solidFill>
                  <a:schemeClr val="bg2"/>
                </a:solidFill>
                <a:effectLst>
                  <a:innerShdw blurRad="63500" dist="50800" dir="13500000">
                    <a:srgbClr val="000000">
                      <a:alpha val="50000"/>
                    </a:srgbClr>
                  </a:innerShdw>
                </a:effectLst>
                <a:latin typeface="Montserrat Black" panose="00000A00000000000000" pitchFamily="50" charset="0"/>
              </a:rPr>
              <a:t>SYSTEM</a:t>
            </a:r>
            <a:endParaRPr lang="en-US" sz="10000" b="1" cap="none" spc="50" dirty="0">
              <a:ln w="0"/>
              <a:solidFill>
                <a:schemeClr val="bg2"/>
              </a:solidFill>
              <a:effectLst>
                <a:innerShdw blurRad="63500" dist="50800" dir="13500000">
                  <a:srgbClr val="000000">
                    <a:alpha val="50000"/>
                  </a:srgbClr>
                </a:innerShdw>
              </a:effectLst>
              <a:latin typeface="Montserrat Black" panose="00000A00000000000000" pitchFamily="50"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3125" b="3125"/>
          <a:stretch>
            <a:fillRect/>
          </a:stretch>
        </p:blipFill>
        <p:spPr>
          <a:xfrm>
            <a:off x="0" y="0"/>
            <a:ext cx="18288000" cy="10287000"/>
          </a:xfrm>
          <a:prstGeom prst="rect">
            <a:avLst/>
          </a:prstGeom>
        </p:spPr>
      </p:pic>
      <p:pic>
        <p:nvPicPr>
          <p:cNvPr id="3" name="Picture 3"/>
          <p:cNvPicPr>
            <a:picLocks noChangeAspect="1"/>
          </p:cNvPicPr>
          <p:nvPr/>
        </p:nvPicPr>
        <p:blipFill>
          <a:blip r:embed="rId3"/>
          <a:srcRect t="71877"/>
          <a:stretch>
            <a:fillRect/>
          </a:stretch>
        </p:blipFill>
        <p:spPr>
          <a:xfrm>
            <a:off x="0" y="0"/>
            <a:ext cx="18288000" cy="4273013"/>
          </a:xfrm>
          <a:prstGeom prst="rect">
            <a:avLst/>
          </a:prstGeom>
        </p:spPr>
      </p:pic>
      <p:sp>
        <p:nvSpPr>
          <p:cNvPr id="4" name="TextBox 4"/>
          <p:cNvSpPr txBox="1"/>
          <p:nvPr/>
        </p:nvSpPr>
        <p:spPr>
          <a:xfrm>
            <a:off x="2510202" y="3175397"/>
            <a:ext cx="13267596" cy="2276475"/>
          </a:xfrm>
          <a:prstGeom prst="rect">
            <a:avLst/>
          </a:prstGeom>
        </p:spPr>
        <p:txBody>
          <a:bodyPr lIns="0" tIns="0" rIns="0" bIns="0" rtlCol="0" anchor="t">
            <a:spAutoFit/>
          </a:bodyPr>
          <a:lstStyle/>
          <a:p>
            <a:pPr algn="ctr">
              <a:lnSpc>
                <a:spcPts val="14400"/>
              </a:lnSpc>
            </a:pPr>
            <a:r>
              <a:rPr lang="en-US" sz="12000" dirty="0">
                <a:solidFill>
                  <a:srgbClr val="FFFFFF"/>
                </a:solidFill>
                <a:latin typeface="Mont Bold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5555" r="5555"/>
          <a:stretch>
            <a:fillRect/>
          </a:stretch>
        </p:blipFill>
        <p:spPr>
          <a:xfrm>
            <a:off x="0" y="0"/>
            <a:ext cx="18288000" cy="10287000"/>
          </a:xfrm>
          <a:prstGeom prst="rect">
            <a:avLst/>
          </a:prstGeom>
        </p:spPr>
      </p:pic>
      <p:pic>
        <p:nvPicPr>
          <p:cNvPr id="3" name="Picture 3"/>
          <p:cNvPicPr>
            <a:picLocks noChangeAspect="1"/>
          </p:cNvPicPr>
          <p:nvPr/>
        </p:nvPicPr>
        <p:blipFill>
          <a:blip r:embed="rId3">
            <a:alphaModFix amt="35000"/>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rot="2983154">
            <a:off x="-1830086" y="5680708"/>
            <a:ext cx="9169399" cy="5054631"/>
          </a:xfrm>
          <a:prstGeom prst="rect">
            <a:avLst/>
          </a:prstGeom>
        </p:spPr>
      </p:pic>
      <p:pic>
        <p:nvPicPr>
          <p:cNvPr id="4" name="Picture 4"/>
          <p:cNvPicPr>
            <a:picLocks noChangeAspect="1"/>
          </p:cNvPicPr>
          <p:nvPr/>
        </p:nvPicPr>
        <p:blipFill>
          <a:blip r:embed="rId5">
            <a:alphaModFix amt="40000"/>
          </a:blip>
          <a:srcRect l="14910" r="10432"/>
          <a:stretch>
            <a:fillRect/>
          </a:stretch>
        </p:blipFill>
        <p:spPr>
          <a:xfrm>
            <a:off x="1487941" y="1028700"/>
            <a:ext cx="15312118" cy="8229600"/>
          </a:xfrm>
          <a:prstGeom prst="rect">
            <a:avLst/>
          </a:prstGeom>
        </p:spPr>
      </p:pic>
      <p:sp>
        <p:nvSpPr>
          <p:cNvPr id="5" name="TextBox 5"/>
          <p:cNvSpPr txBox="1"/>
          <p:nvPr/>
        </p:nvSpPr>
        <p:spPr>
          <a:xfrm>
            <a:off x="1756527" y="3028803"/>
            <a:ext cx="14774947" cy="5932551"/>
          </a:xfrm>
          <a:prstGeom prst="rect">
            <a:avLst/>
          </a:prstGeom>
        </p:spPr>
        <p:txBody>
          <a:bodyPr lIns="0" tIns="0" rIns="0" bIns="0" rtlCol="0" anchor="t">
            <a:spAutoFit/>
          </a:bodyPr>
          <a:lstStyle/>
          <a:p>
            <a:pPr marL="453390" lvl="1" indent="-226695">
              <a:lnSpc>
                <a:spcPts val="2982"/>
              </a:lnSpc>
              <a:buFont typeface="Arial"/>
              <a:buChar char="•"/>
            </a:pPr>
            <a:r>
              <a:rPr lang="en-US" sz="2100">
                <a:solidFill>
                  <a:srgbClr val="FFFFFF"/>
                </a:solidFill>
                <a:latin typeface="Garet 2"/>
              </a:rPr>
              <a:t>The Bank Account Management System is an application for maintaining a person's account in a bank. In this project I tried to show the working of a banking account system and cover the basic functionality of a Bank Account Management System. To develop a project for solving financial applications of a customer in banking environment in order to nurture the needs of an end banking user by providing various ways to perform banking tasks.</a:t>
            </a:r>
          </a:p>
          <a:p>
            <a:pPr marL="453390" lvl="1" indent="-226695">
              <a:lnSpc>
                <a:spcPts val="2982"/>
              </a:lnSpc>
              <a:buFont typeface="Arial"/>
              <a:buChar char="•"/>
            </a:pPr>
            <a:r>
              <a:rPr lang="en-US" sz="2100">
                <a:solidFill>
                  <a:srgbClr val="FFFFFF"/>
                </a:solidFill>
                <a:latin typeface="Garet 2"/>
              </a:rPr>
              <a:t>A computer based management system is designed to handle all the primary information required to calculate monthly statements of customer account which include monthly statement of any month. Separate database is maintained to handle all the details required for the correct statement calculation and generation.</a:t>
            </a:r>
          </a:p>
          <a:p>
            <a:pPr marL="453390" lvl="1" indent="-226695">
              <a:lnSpc>
                <a:spcPts val="2982"/>
              </a:lnSpc>
              <a:buFont typeface="Arial"/>
              <a:buChar char="•"/>
            </a:pPr>
            <a:r>
              <a:rPr lang="en-US" sz="2100">
                <a:solidFill>
                  <a:srgbClr val="FFFFFF"/>
                </a:solidFill>
                <a:latin typeface="Garet 2"/>
              </a:rPr>
              <a:t>This project intends to introduce more user friendliness in the various activities such as record updation, maintenance, and searching. The searching of record has been made quite simple as all the details of the customer can be obtained by simply keying in the identification or account number of that customer. Similarly, record maintenance and updation can also be accomplished by using the account number with all the details being automatically generated. These details are also being promptly automatically updated in the master file thus keeping the record absolutely up-to-date.</a:t>
            </a:r>
          </a:p>
          <a:p>
            <a:pPr marL="0" lvl="0" indent="0">
              <a:lnSpc>
                <a:spcPts val="2982"/>
              </a:lnSpc>
            </a:pPr>
            <a:endParaRPr lang="en-US" sz="2100">
              <a:solidFill>
                <a:srgbClr val="FFFFFF"/>
              </a:solidFill>
              <a:latin typeface="Garet 2"/>
            </a:endParaRPr>
          </a:p>
        </p:txBody>
      </p:sp>
      <p:sp>
        <p:nvSpPr>
          <p:cNvPr id="6" name="TextBox 6"/>
          <p:cNvSpPr txBox="1"/>
          <p:nvPr/>
        </p:nvSpPr>
        <p:spPr>
          <a:xfrm>
            <a:off x="2935708" y="1855323"/>
            <a:ext cx="7284960" cy="1221105"/>
          </a:xfrm>
          <a:prstGeom prst="rect">
            <a:avLst/>
          </a:prstGeom>
        </p:spPr>
        <p:txBody>
          <a:bodyPr lIns="0" tIns="0" rIns="0" bIns="0" rtlCol="0" anchor="t">
            <a:spAutoFit/>
          </a:bodyPr>
          <a:lstStyle/>
          <a:p>
            <a:pPr marL="0" lvl="0" indent="0">
              <a:lnSpc>
                <a:spcPts val="7200"/>
              </a:lnSpc>
            </a:pPr>
            <a:r>
              <a:rPr lang="en-US" sz="7200">
                <a:solidFill>
                  <a:srgbClr val="F8F4EB"/>
                </a:solidFill>
                <a:latin typeface="Mont Bold"/>
              </a:rPr>
              <a:t>INTRODUCTION</a:t>
            </a:r>
          </a:p>
        </p:txBody>
      </p:sp>
      <p:pic>
        <p:nvPicPr>
          <p:cNvPr id="7" name="Picture 7"/>
          <p:cNvPicPr>
            <a:picLocks noChangeAspect="1"/>
          </p:cNvPicPr>
          <p:nvPr/>
        </p:nvPicPr>
        <p:blipFill>
          <a:blip r:embed="rId6">
            <a:alphaModFix amt="60000"/>
            <a:extLst>
              <a:ext uri="{28A0092B-C50C-407E-A947-70E740481C1C}">
                <a14:useLocalDpi xmlns:a14="http://schemas.microsoft.com/office/drawing/2010/main" val="0"/>
              </a:ext>
              <a:ext uri="{96DAC541-7B7A-43D3-8B79-37D633B846F1}">
                <asvg:svgBlip xmlns:asvg="http://schemas.microsoft.com/office/drawing/2016/SVG/main" xmlns="" r:embed="rId7"/>
              </a:ext>
            </a:extLst>
          </a:blip>
          <a:srcRect/>
          <a:stretch>
            <a:fillRect/>
          </a:stretch>
        </p:blipFill>
        <p:spPr>
          <a:xfrm rot="-10800000" flipH="1">
            <a:off x="11622358" y="0"/>
            <a:ext cx="6665642" cy="444098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5555" r="5555"/>
          <a:stretch>
            <a:fillRect/>
          </a:stretch>
        </p:blipFill>
        <p:spPr>
          <a:xfrm>
            <a:off x="0" y="0"/>
            <a:ext cx="18288000" cy="10287000"/>
          </a:xfrm>
          <a:prstGeom prst="rect">
            <a:avLst/>
          </a:prstGeom>
        </p:spPr>
      </p:pic>
      <p:pic>
        <p:nvPicPr>
          <p:cNvPr id="3" name="Picture 3"/>
          <p:cNvPicPr>
            <a:picLocks noChangeAspect="1"/>
          </p:cNvPicPr>
          <p:nvPr/>
        </p:nvPicPr>
        <p:blipFill>
          <a:blip r:embed="rId3">
            <a:alphaModFix amt="60000"/>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flipH="1">
            <a:off x="0" y="6175783"/>
            <a:ext cx="6176060" cy="4114800"/>
          </a:xfrm>
          <a:prstGeom prst="rect">
            <a:avLst/>
          </a:prstGeom>
        </p:spPr>
      </p:pic>
      <p:grpSp>
        <p:nvGrpSpPr>
          <p:cNvPr id="4" name="Group 4"/>
          <p:cNvGrpSpPr/>
          <p:nvPr/>
        </p:nvGrpSpPr>
        <p:grpSpPr>
          <a:xfrm>
            <a:off x="7265984" y="1028700"/>
            <a:ext cx="8953764" cy="3343671"/>
            <a:chOff x="0" y="0"/>
            <a:chExt cx="2127691" cy="794560"/>
          </a:xfrm>
        </p:grpSpPr>
        <p:sp>
          <p:nvSpPr>
            <p:cNvPr id="5" name="Freeform 5"/>
            <p:cNvSpPr/>
            <p:nvPr/>
          </p:nvSpPr>
          <p:spPr>
            <a:xfrm>
              <a:off x="0" y="0"/>
              <a:ext cx="2127691" cy="794560"/>
            </a:xfrm>
            <a:custGeom>
              <a:avLst/>
              <a:gdLst/>
              <a:ahLst/>
              <a:cxnLst/>
              <a:rect l="l" t="t" r="r" b="b"/>
              <a:pathLst>
                <a:path w="2127691" h="794560">
                  <a:moveTo>
                    <a:pt x="2003231" y="794559"/>
                  </a:moveTo>
                  <a:lnTo>
                    <a:pt x="124460" y="794559"/>
                  </a:lnTo>
                  <a:cubicBezTo>
                    <a:pt x="55880" y="794559"/>
                    <a:pt x="0" y="738679"/>
                    <a:pt x="0" y="670099"/>
                  </a:cubicBezTo>
                  <a:lnTo>
                    <a:pt x="0" y="124460"/>
                  </a:lnTo>
                  <a:cubicBezTo>
                    <a:pt x="0" y="55880"/>
                    <a:pt x="55880" y="0"/>
                    <a:pt x="124460" y="0"/>
                  </a:cubicBezTo>
                  <a:lnTo>
                    <a:pt x="2003231" y="0"/>
                  </a:lnTo>
                  <a:cubicBezTo>
                    <a:pt x="2071811" y="0"/>
                    <a:pt x="2127691" y="55880"/>
                    <a:pt x="2127691" y="124460"/>
                  </a:cubicBezTo>
                  <a:lnTo>
                    <a:pt x="2127691" y="670100"/>
                  </a:lnTo>
                  <a:cubicBezTo>
                    <a:pt x="2127691" y="738680"/>
                    <a:pt x="2071811" y="794560"/>
                    <a:pt x="2003231" y="794560"/>
                  </a:cubicBezTo>
                  <a:close/>
                </a:path>
              </a:pathLst>
            </a:custGeom>
            <a:solidFill>
              <a:srgbClr val="2E2D2D">
                <a:alpha val="60000"/>
              </a:srgbClr>
            </a:solidFill>
          </p:spPr>
        </p:sp>
      </p:grpSp>
      <p:grpSp>
        <p:nvGrpSpPr>
          <p:cNvPr id="6" name="Group 6"/>
          <p:cNvGrpSpPr/>
          <p:nvPr/>
        </p:nvGrpSpPr>
        <p:grpSpPr>
          <a:xfrm>
            <a:off x="7839160" y="5014199"/>
            <a:ext cx="9057060" cy="3218984"/>
            <a:chOff x="0" y="0"/>
            <a:chExt cx="2467421" cy="876950"/>
          </a:xfrm>
        </p:grpSpPr>
        <p:sp>
          <p:nvSpPr>
            <p:cNvPr id="7" name="Freeform 7"/>
            <p:cNvSpPr/>
            <p:nvPr/>
          </p:nvSpPr>
          <p:spPr>
            <a:xfrm>
              <a:off x="0" y="0"/>
              <a:ext cx="2467421" cy="876950"/>
            </a:xfrm>
            <a:custGeom>
              <a:avLst/>
              <a:gdLst/>
              <a:ahLst/>
              <a:cxnLst/>
              <a:rect l="l" t="t" r="r" b="b"/>
              <a:pathLst>
                <a:path w="2467421" h="876950">
                  <a:moveTo>
                    <a:pt x="2342961" y="876950"/>
                  </a:moveTo>
                  <a:lnTo>
                    <a:pt x="124460" y="876950"/>
                  </a:lnTo>
                  <a:cubicBezTo>
                    <a:pt x="55880" y="876950"/>
                    <a:pt x="0" y="821070"/>
                    <a:pt x="0" y="752490"/>
                  </a:cubicBezTo>
                  <a:lnTo>
                    <a:pt x="0" y="124460"/>
                  </a:lnTo>
                  <a:cubicBezTo>
                    <a:pt x="0" y="55880"/>
                    <a:pt x="55880" y="0"/>
                    <a:pt x="124460" y="0"/>
                  </a:cubicBezTo>
                  <a:lnTo>
                    <a:pt x="2342961" y="0"/>
                  </a:lnTo>
                  <a:cubicBezTo>
                    <a:pt x="2411541" y="0"/>
                    <a:pt x="2467421" y="55880"/>
                    <a:pt x="2467421" y="124460"/>
                  </a:cubicBezTo>
                  <a:lnTo>
                    <a:pt x="2467421" y="752490"/>
                  </a:lnTo>
                  <a:cubicBezTo>
                    <a:pt x="2467421" y="821070"/>
                    <a:pt x="2411541" y="876950"/>
                    <a:pt x="2342961" y="876950"/>
                  </a:cubicBezTo>
                  <a:close/>
                </a:path>
              </a:pathLst>
            </a:custGeom>
            <a:solidFill>
              <a:srgbClr val="2E2D2D">
                <a:alpha val="60000"/>
              </a:srgbClr>
            </a:solidFill>
          </p:spPr>
        </p:sp>
      </p:grpSp>
      <p:sp>
        <p:nvSpPr>
          <p:cNvPr id="8" name="TextBox 8"/>
          <p:cNvSpPr txBox="1"/>
          <p:nvPr/>
        </p:nvSpPr>
        <p:spPr>
          <a:xfrm>
            <a:off x="1253447" y="942975"/>
            <a:ext cx="5555338" cy="1470026"/>
          </a:xfrm>
          <a:prstGeom prst="rect">
            <a:avLst/>
          </a:prstGeom>
        </p:spPr>
        <p:txBody>
          <a:bodyPr lIns="0" tIns="0" rIns="0" bIns="0" rtlCol="0" anchor="t">
            <a:spAutoFit/>
          </a:bodyPr>
          <a:lstStyle/>
          <a:p>
            <a:pPr marL="0" lvl="0" indent="0">
              <a:lnSpc>
                <a:spcPts val="5000"/>
              </a:lnSpc>
            </a:pPr>
            <a:r>
              <a:rPr lang="en-US" sz="5000">
                <a:solidFill>
                  <a:srgbClr val="FFFFFF"/>
                </a:solidFill>
                <a:latin typeface="Mont Bold"/>
              </a:rPr>
              <a:t>FEATURES OF THE SOURCE CODE</a:t>
            </a:r>
          </a:p>
        </p:txBody>
      </p:sp>
      <p:sp>
        <p:nvSpPr>
          <p:cNvPr id="9" name="TextBox 9"/>
          <p:cNvSpPr txBox="1"/>
          <p:nvPr/>
        </p:nvSpPr>
        <p:spPr>
          <a:xfrm>
            <a:off x="9290496" y="1362940"/>
            <a:ext cx="6210738" cy="2547600"/>
          </a:xfrm>
          <a:prstGeom prst="rect">
            <a:avLst/>
          </a:prstGeom>
        </p:spPr>
        <p:txBody>
          <a:bodyPr lIns="0" tIns="0" rIns="0" bIns="0" rtlCol="0" anchor="t">
            <a:spAutoFit/>
          </a:bodyPr>
          <a:lstStyle/>
          <a:p>
            <a:pPr>
              <a:lnSpc>
                <a:spcPts val="3169"/>
              </a:lnSpc>
            </a:pPr>
            <a:r>
              <a:rPr lang="en-US" sz="2263" dirty="0">
                <a:solidFill>
                  <a:srgbClr val="FFFFFF"/>
                </a:solidFill>
                <a:latin typeface="Garet 2"/>
              </a:rPr>
              <a:t>TKINTER MODULE FOR GUI </a:t>
            </a:r>
          </a:p>
          <a:p>
            <a:pPr>
              <a:lnSpc>
                <a:spcPts val="1358"/>
              </a:lnSpc>
            </a:pPr>
            <a:endParaRPr lang="en-US" sz="2263" dirty="0">
              <a:solidFill>
                <a:srgbClr val="FFFFFF"/>
              </a:solidFill>
              <a:latin typeface="Garet 2"/>
            </a:endParaRPr>
          </a:p>
          <a:p>
            <a:pPr marL="0" lvl="0" indent="0">
              <a:lnSpc>
                <a:spcPts val="3169"/>
              </a:lnSpc>
            </a:pPr>
            <a:r>
              <a:rPr lang="en-US" sz="2263" dirty="0">
                <a:solidFill>
                  <a:srgbClr val="FFFFFF"/>
                </a:solidFill>
                <a:latin typeface="Garet 2"/>
              </a:rPr>
              <a:t>The </a:t>
            </a:r>
            <a:r>
              <a:rPr lang="en-US" sz="2263" dirty="0" err="1">
                <a:solidFill>
                  <a:srgbClr val="FFFFFF"/>
                </a:solidFill>
                <a:latin typeface="Garet 2"/>
              </a:rPr>
              <a:t>tkinter</a:t>
            </a:r>
            <a:r>
              <a:rPr lang="en-US" sz="2263" dirty="0">
                <a:solidFill>
                  <a:srgbClr val="FFFFFF"/>
                </a:solidFill>
                <a:latin typeface="Garet 2"/>
              </a:rPr>
              <a:t> package (“</a:t>
            </a:r>
            <a:r>
              <a:rPr lang="en-US" sz="2263" dirty="0" err="1">
                <a:solidFill>
                  <a:srgbClr val="FFFFFF"/>
                </a:solidFill>
                <a:latin typeface="Garet 2"/>
              </a:rPr>
              <a:t>Tk</a:t>
            </a:r>
            <a:r>
              <a:rPr lang="en-US" sz="2263" dirty="0">
                <a:solidFill>
                  <a:srgbClr val="FFFFFF"/>
                </a:solidFill>
                <a:latin typeface="Garet 2"/>
              </a:rPr>
              <a:t> interface”) is the standard Python interface to the </a:t>
            </a:r>
            <a:r>
              <a:rPr lang="en-US" sz="2263" dirty="0" err="1">
                <a:solidFill>
                  <a:srgbClr val="FFFFFF"/>
                </a:solidFill>
                <a:latin typeface="Garet 2"/>
              </a:rPr>
              <a:t>Tcl</a:t>
            </a:r>
            <a:r>
              <a:rPr lang="en-US" sz="2263" dirty="0">
                <a:solidFill>
                  <a:srgbClr val="FFFFFF"/>
                </a:solidFill>
                <a:latin typeface="Garet 2"/>
              </a:rPr>
              <a:t>/</a:t>
            </a:r>
            <a:r>
              <a:rPr lang="en-US" sz="2263" dirty="0" err="1">
                <a:solidFill>
                  <a:srgbClr val="FFFFFF"/>
                </a:solidFill>
                <a:latin typeface="Garet 2"/>
              </a:rPr>
              <a:t>Tk</a:t>
            </a:r>
            <a:r>
              <a:rPr lang="en-US" sz="2263" dirty="0">
                <a:solidFill>
                  <a:srgbClr val="FFFFFF"/>
                </a:solidFill>
                <a:latin typeface="Garet 2"/>
              </a:rPr>
              <a:t> GUI toolkit.  We have used import* statement to import all names into the current calling module.</a:t>
            </a:r>
          </a:p>
        </p:txBody>
      </p:sp>
      <p:sp>
        <p:nvSpPr>
          <p:cNvPr id="10" name="TextBox 10"/>
          <p:cNvSpPr txBox="1"/>
          <p:nvPr/>
        </p:nvSpPr>
        <p:spPr>
          <a:xfrm>
            <a:off x="9915525" y="5278578"/>
            <a:ext cx="6285708" cy="2641749"/>
          </a:xfrm>
          <a:prstGeom prst="rect">
            <a:avLst/>
          </a:prstGeom>
        </p:spPr>
        <p:txBody>
          <a:bodyPr lIns="0" tIns="0" rIns="0" bIns="0" rtlCol="0" anchor="t">
            <a:spAutoFit/>
          </a:bodyPr>
          <a:lstStyle/>
          <a:p>
            <a:pPr>
              <a:lnSpc>
                <a:spcPts val="3207"/>
              </a:lnSpc>
            </a:pPr>
            <a:r>
              <a:rPr lang="en-US" sz="2291" dirty="0">
                <a:solidFill>
                  <a:srgbClr val="FFFFFF"/>
                </a:solidFill>
                <a:latin typeface="Garet 2"/>
              </a:rPr>
              <a:t>TK ARCHITECHTURE</a:t>
            </a:r>
          </a:p>
          <a:p>
            <a:pPr>
              <a:lnSpc>
                <a:spcPts val="1374"/>
              </a:lnSpc>
            </a:pPr>
            <a:endParaRPr lang="en-US" sz="2291" dirty="0">
              <a:solidFill>
                <a:srgbClr val="FFFFFF"/>
              </a:solidFill>
              <a:latin typeface="Garet 2"/>
            </a:endParaRPr>
          </a:p>
          <a:p>
            <a:pPr marL="0" lvl="0" indent="0">
              <a:lnSpc>
                <a:spcPts val="3207"/>
              </a:lnSpc>
            </a:pPr>
            <a:r>
              <a:rPr lang="en-US" sz="2291" dirty="0" smtClean="0">
                <a:solidFill>
                  <a:srgbClr val="FFFFFF"/>
                </a:solidFill>
                <a:latin typeface="Garet 2"/>
              </a:rPr>
              <a:t>We have used </a:t>
            </a:r>
            <a:r>
              <a:rPr lang="en-US" sz="2291" dirty="0" err="1" smtClean="0">
                <a:solidFill>
                  <a:srgbClr val="FFFFFF"/>
                </a:solidFill>
                <a:latin typeface="Garet 2"/>
              </a:rPr>
              <a:t>tk</a:t>
            </a:r>
            <a:r>
              <a:rPr lang="en-US" sz="2291" dirty="0" smtClean="0">
                <a:solidFill>
                  <a:srgbClr val="FFFFFF"/>
                </a:solidFill>
                <a:latin typeface="Garet 2"/>
              </a:rPr>
              <a:t> architecture in our source code,  </a:t>
            </a:r>
            <a:r>
              <a:rPr lang="en-US" sz="2291" dirty="0" err="1" smtClean="0">
                <a:solidFill>
                  <a:srgbClr val="FFFFFF"/>
                </a:solidFill>
                <a:latin typeface="Garet 2"/>
              </a:rPr>
              <a:t>tk</a:t>
            </a:r>
            <a:r>
              <a:rPr lang="en-US" sz="2291" dirty="0" smtClean="0">
                <a:solidFill>
                  <a:srgbClr val="FFFFFF"/>
                </a:solidFill>
                <a:latin typeface="Garet 2"/>
              </a:rPr>
              <a:t> is a </a:t>
            </a:r>
            <a:r>
              <a:rPr lang="en-US" sz="2291" dirty="0" err="1" smtClean="0">
                <a:solidFill>
                  <a:srgbClr val="FFFFFF"/>
                </a:solidFill>
                <a:latin typeface="Garet 2"/>
              </a:rPr>
              <a:t>tcl</a:t>
            </a:r>
            <a:r>
              <a:rPr lang="en-US" sz="2291" dirty="0" smtClean="0">
                <a:solidFill>
                  <a:srgbClr val="FFFFFF"/>
                </a:solidFill>
                <a:latin typeface="Garet 2"/>
              </a:rPr>
              <a:t> package implemented in c that adds custom commands to create and manipulate </a:t>
            </a:r>
            <a:r>
              <a:rPr lang="en-US" sz="2291" dirty="0" err="1" smtClean="0">
                <a:solidFill>
                  <a:srgbClr val="FFFFFF"/>
                </a:solidFill>
                <a:latin typeface="Garet 2"/>
              </a:rPr>
              <a:t>gui</a:t>
            </a:r>
            <a:r>
              <a:rPr lang="en-US" sz="2291" dirty="0" smtClean="0">
                <a:solidFill>
                  <a:srgbClr val="FFFFFF"/>
                </a:solidFill>
                <a:latin typeface="Garet 2"/>
              </a:rPr>
              <a:t> widgets. Which can be customized easily.</a:t>
            </a:r>
            <a:endParaRPr lang="en-US" sz="2291" dirty="0">
              <a:solidFill>
                <a:srgbClr val="FFFFFF"/>
              </a:solidFill>
              <a:latin typeface="Garet 2"/>
            </a:endParaRPr>
          </a:p>
        </p:txBody>
      </p:sp>
      <p:pic>
        <p:nvPicPr>
          <p:cNvPr id="11" name="Picture 11"/>
          <p:cNvPicPr>
            <a:picLocks noChangeAspect="1"/>
          </p:cNvPicPr>
          <p:nvPr/>
        </p:nvPicPr>
        <p:blipFill>
          <a:blip r:embed="rId5"/>
          <a:srcRect/>
          <a:stretch>
            <a:fillRect/>
          </a:stretch>
        </p:blipFill>
        <p:spPr>
          <a:xfrm>
            <a:off x="7740174" y="2160406"/>
            <a:ext cx="1264602" cy="1264602"/>
          </a:xfrm>
          <a:prstGeom prst="rect">
            <a:avLst/>
          </a:prstGeom>
        </p:spPr>
      </p:pic>
      <p:sp>
        <p:nvSpPr>
          <p:cNvPr id="12" name="TextBox 12"/>
          <p:cNvSpPr txBox="1"/>
          <p:nvPr/>
        </p:nvSpPr>
        <p:spPr>
          <a:xfrm>
            <a:off x="7600950" y="2229211"/>
            <a:ext cx="1543050" cy="1057275"/>
          </a:xfrm>
          <a:prstGeom prst="rect">
            <a:avLst/>
          </a:prstGeom>
        </p:spPr>
        <p:txBody>
          <a:bodyPr lIns="0" tIns="0" rIns="0" bIns="0" rtlCol="0" anchor="t">
            <a:spAutoFit/>
          </a:bodyPr>
          <a:lstStyle/>
          <a:p>
            <a:pPr marL="0" lvl="0" indent="0" algn="ctr">
              <a:lnSpc>
                <a:spcPts val="6720"/>
              </a:lnSpc>
            </a:pPr>
            <a:r>
              <a:rPr lang="en-US" sz="5600">
                <a:solidFill>
                  <a:srgbClr val="000000"/>
                </a:solidFill>
                <a:latin typeface="Mont Bold Bold"/>
              </a:rPr>
              <a:t>1</a:t>
            </a:r>
          </a:p>
        </p:txBody>
      </p:sp>
      <p:pic>
        <p:nvPicPr>
          <p:cNvPr id="13" name="Picture 13"/>
          <p:cNvPicPr>
            <a:picLocks noChangeAspect="1"/>
          </p:cNvPicPr>
          <p:nvPr/>
        </p:nvPicPr>
        <p:blipFill>
          <a:blip r:embed="rId5"/>
          <a:srcRect/>
          <a:stretch>
            <a:fillRect/>
          </a:stretch>
        </p:blipFill>
        <p:spPr>
          <a:xfrm>
            <a:off x="8372475" y="5962380"/>
            <a:ext cx="1264602" cy="1264602"/>
          </a:xfrm>
          <a:prstGeom prst="rect">
            <a:avLst/>
          </a:prstGeom>
        </p:spPr>
      </p:pic>
      <p:sp>
        <p:nvSpPr>
          <p:cNvPr id="14" name="TextBox 14"/>
          <p:cNvSpPr txBox="1"/>
          <p:nvPr/>
        </p:nvSpPr>
        <p:spPr>
          <a:xfrm>
            <a:off x="8233251" y="6031185"/>
            <a:ext cx="1543050" cy="1057275"/>
          </a:xfrm>
          <a:prstGeom prst="rect">
            <a:avLst/>
          </a:prstGeom>
        </p:spPr>
        <p:txBody>
          <a:bodyPr lIns="0" tIns="0" rIns="0" bIns="0" rtlCol="0" anchor="t">
            <a:spAutoFit/>
          </a:bodyPr>
          <a:lstStyle/>
          <a:p>
            <a:pPr marL="0" lvl="0" indent="0" algn="ctr">
              <a:lnSpc>
                <a:spcPts val="6720"/>
              </a:lnSpc>
            </a:pPr>
            <a:r>
              <a:rPr lang="en-US" sz="5600">
                <a:solidFill>
                  <a:srgbClr val="000000"/>
                </a:solidFill>
                <a:latin typeface="Mont Bold Bold"/>
              </a:rPr>
              <a:t>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5555" r="5555"/>
          <a:stretch>
            <a:fillRect/>
          </a:stretch>
        </p:blipFill>
        <p:spPr>
          <a:xfrm>
            <a:off x="0" y="0"/>
            <a:ext cx="18288000" cy="10287000"/>
          </a:xfrm>
          <a:prstGeom prst="rect">
            <a:avLst/>
          </a:prstGeom>
        </p:spPr>
      </p:pic>
      <p:pic>
        <p:nvPicPr>
          <p:cNvPr id="3" name="Picture 3"/>
          <p:cNvPicPr>
            <a:picLocks noChangeAspect="1"/>
          </p:cNvPicPr>
          <p:nvPr/>
        </p:nvPicPr>
        <p:blipFill>
          <a:blip r:embed="rId3">
            <a:alphaModFix amt="50000"/>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a:off x="9877425" y="4609767"/>
            <a:ext cx="8678682" cy="5988371"/>
          </a:xfrm>
          <a:prstGeom prst="rect">
            <a:avLst/>
          </a:prstGeom>
        </p:spPr>
      </p:pic>
      <p:grpSp>
        <p:nvGrpSpPr>
          <p:cNvPr id="4" name="Group 4"/>
          <p:cNvGrpSpPr/>
          <p:nvPr/>
        </p:nvGrpSpPr>
        <p:grpSpPr>
          <a:xfrm>
            <a:off x="4343970" y="3700142"/>
            <a:ext cx="9589323" cy="3411109"/>
            <a:chOff x="0" y="0"/>
            <a:chExt cx="2456472" cy="873815"/>
          </a:xfrm>
        </p:grpSpPr>
        <p:sp>
          <p:nvSpPr>
            <p:cNvPr id="5" name="Freeform 5"/>
            <p:cNvSpPr/>
            <p:nvPr/>
          </p:nvSpPr>
          <p:spPr>
            <a:xfrm>
              <a:off x="0" y="0"/>
              <a:ext cx="2456472" cy="873815"/>
            </a:xfrm>
            <a:custGeom>
              <a:avLst/>
              <a:gdLst/>
              <a:ahLst/>
              <a:cxnLst/>
              <a:rect l="l" t="t" r="r" b="b"/>
              <a:pathLst>
                <a:path w="2456472" h="873815">
                  <a:moveTo>
                    <a:pt x="2332012" y="873815"/>
                  </a:moveTo>
                  <a:lnTo>
                    <a:pt x="124460" y="873815"/>
                  </a:lnTo>
                  <a:cubicBezTo>
                    <a:pt x="55880" y="873815"/>
                    <a:pt x="0" y="817935"/>
                    <a:pt x="0" y="749355"/>
                  </a:cubicBezTo>
                  <a:lnTo>
                    <a:pt x="0" y="124460"/>
                  </a:lnTo>
                  <a:cubicBezTo>
                    <a:pt x="0" y="55880"/>
                    <a:pt x="55880" y="0"/>
                    <a:pt x="124460" y="0"/>
                  </a:cubicBezTo>
                  <a:lnTo>
                    <a:pt x="2332012" y="0"/>
                  </a:lnTo>
                  <a:cubicBezTo>
                    <a:pt x="2400592" y="0"/>
                    <a:pt x="2456472" y="55880"/>
                    <a:pt x="2456472" y="124460"/>
                  </a:cubicBezTo>
                  <a:lnTo>
                    <a:pt x="2456472" y="749355"/>
                  </a:lnTo>
                  <a:cubicBezTo>
                    <a:pt x="2456472" y="817935"/>
                    <a:pt x="2400592" y="873815"/>
                    <a:pt x="2332012" y="873815"/>
                  </a:cubicBezTo>
                  <a:close/>
                </a:path>
              </a:pathLst>
            </a:custGeom>
            <a:solidFill>
              <a:srgbClr val="2E2D2D">
                <a:alpha val="60000"/>
              </a:srgbClr>
            </a:solidFill>
          </p:spPr>
        </p:sp>
      </p:grpSp>
      <p:grpSp>
        <p:nvGrpSpPr>
          <p:cNvPr id="6" name="Group 6"/>
          <p:cNvGrpSpPr/>
          <p:nvPr/>
        </p:nvGrpSpPr>
        <p:grpSpPr>
          <a:xfrm>
            <a:off x="821076" y="7326592"/>
            <a:ext cx="8686478" cy="2693707"/>
            <a:chOff x="0" y="0"/>
            <a:chExt cx="2225192" cy="660400"/>
          </a:xfrm>
        </p:grpSpPr>
        <p:sp>
          <p:nvSpPr>
            <p:cNvPr id="7" name="Freeform 7"/>
            <p:cNvSpPr/>
            <p:nvPr/>
          </p:nvSpPr>
          <p:spPr>
            <a:xfrm>
              <a:off x="0" y="0"/>
              <a:ext cx="2225193" cy="660400"/>
            </a:xfrm>
            <a:custGeom>
              <a:avLst/>
              <a:gdLst/>
              <a:ahLst/>
              <a:cxnLst/>
              <a:rect l="l" t="t" r="r" b="b"/>
              <a:pathLst>
                <a:path w="2225193" h="660400">
                  <a:moveTo>
                    <a:pt x="2100732" y="660400"/>
                  </a:moveTo>
                  <a:lnTo>
                    <a:pt x="124460" y="660400"/>
                  </a:lnTo>
                  <a:cubicBezTo>
                    <a:pt x="55880" y="660400"/>
                    <a:pt x="0" y="604520"/>
                    <a:pt x="0" y="535940"/>
                  </a:cubicBezTo>
                  <a:lnTo>
                    <a:pt x="0" y="124460"/>
                  </a:lnTo>
                  <a:cubicBezTo>
                    <a:pt x="0" y="55880"/>
                    <a:pt x="55880" y="0"/>
                    <a:pt x="124460" y="0"/>
                  </a:cubicBezTo>
                  <a:lnTo>
                    <a:pt x="2100733" y="0"/>
                  </a:lnTo>
                  <a:cubicBezTo>
                    <a:pt x="2169313" y="0"/>
                    <a:pt x="2225193" y="55880"/>
                    <a:pt x="2225193" y="124460"/>
                  </a:cubicBezTo>
                  <a:lnTo>
                    <a:pt x="2225193" y="535940"/>
                  </a:lnTo>
                  <a:cubicBezTo>
                    <a:pt x="2225193" y="604520"/>
                    <a:pt x="2169313" y="660400"/>
                    <a:pt x="2100733" y="660400"/>
                  </a:cubicBezTo>
                  <a:close/>
                </a:path>
              </a:pathLst>
            </a:custGeom>
            <a:solidFill>
              <a:srgbClr val="2E2D2D">
                <a:alpha val="60000"/>
              </a:srgbClr>
            </a:solidFill>
          </p:spPr>
        </p:sp>
      </p:grpSp>
      <p:grpSp>
        <p:nvGrpSpPr>
          <p:cNvPr id="8" name="Group 8"/>
          <p:cNvGrpSpPr/>
          <p:nvPr/>
        </p:nvGrpSpPr>
        <p:grpSpPr>
          <a:xfrm>
            <a:off x="542925" y="590040"/>
            <a:ext cx="16508980" cy="2894762"/>
            <a:chOff x="0" y="0"/>
            <a:chExt cx="4229063" cy="660400"/>
          </a:xfrm>
        </p:grpSpPr>
        <p:sp>
          <p:nvSpPr>
            <p:cNvPr id="9" name="Freeform 9"/>
            <p:cNvSpPr/>
            <p:nvPr/>
          </p:nvSpPr>
          <p:spPr>
            <a:xfrm>
              <a:off x="0" y="0"/>
              <a:ext cx="4229063" cy="660400"/>
            </a:xfrm>
            <a:custGeom>
              <a:avLst/>
              <a:gdLst/>
              <a:ahLst/>
              <a:cxnLst/>
              <a:rect l="l" t="t" r="r" b="b"/>
              <a:pathLst>
                <a:path w="4229063" h="660400">
                  <a:moveTo>
                    <a:pt x="4104603" y="660400"/>
                  </a:moveTo>
                  <a:lnTo>
                    <a:pt x="124460" y="660400"/>
                  </a:lnTo>
                  <a:cubicBezTo>
                    <a:pt x="55880" y="660400"/>
                    <a:pt x="0" y="604520"/>
                    <a:pt x="0" y="535940"/>
                  </a:cubicBezTo>
                  <a:lnTo>
                    <a:pt x="0" y="124460"/>
                  </a:lnTo>
                  <a:cubicBezTo>
                    <a:pt x="0" y="55880"/>
                    <a:pt x="55880" y="0"/>
                    <a:pt x="124460" y="0"/>
                  </a:cubicBezTo>
                  <a:lnTo>
                    <a:pt x="4104603" y="0"/>
                  </a:lnTo>
                  <a:cubicBezTo>
                    <a:pt x="4173183" y="0"/>
                    <a:pt x="4229063" y="55880"/>
                    <a:pt x="4229063" y="124460"/>
                  </a:cubicBezTo>
                  <a:lnTo>
                    <a:pt x="4229063" y="535940"/>
                  </a:lnTo>
                  <a:cubicBezTo>
                    <a:pt x="4229063" y="604520"/>
                    <a:pt x="4173183" y="660400"/>
                    <a:pt x="4104603" y="660400"/>
                  </a:cubicBezTo>
                  <a:close/>
                </a:path>
              </a:pathLst>
            </a:custGeom>
            <a:solidFill>
              <a:srgbClr val="2E2D2D">
                <a:alpha val="60000"/>
              </a:srgbClr>
            </a:solidFill>
          </p:spPr>
        </p:sp>
      </p:grpSp>
      <p:sp>
        <p:nvSpPr>
          <p:cNvPr id="10" name="TextBox 10"/>
          <p:cNvSpPr txBox="1"/>
          <p:nvPr/>
        </p:nvSpPr>
        <p:spPr>
          <a:xfrm>
            <a:off x="2710974" y="681466"/>
            <a:ext cx="13373701" cy="2231380"/>
          </a:xfrm>
          <a:prstGeom prst="rect">
            <a:avLst/>
          </a:prstGeom>
        </p:spPr>
        <p:txBody>
          <a:bodyPr lIns="0" tIns="0" rIns="0" bIns="0" rtlCol="0" anchor="t">
            <a:spAutoFit/>
          </a:bodyPr>
          <a:lstStyle/>
          <a:p>
            <a:pPr>
              <a:lnSpc>
                <a:spcPts val="3169"/>
              </a:lnSpc>
            </a:pPr>
            <a:r>
              <a:rPr lang="en-US" sz="2263" dirty="0">
                <a:solidFill>
                  <a:srgbClr val="FFFFFF"/>
                </a:solidFill>
                <a:latin typeface="Garet 2"/>
              </a:rPr>
              <a:t>FRAMEWORK OF THE SOURCE CODE</a:t>
            </a:r>
          </a:p>
          <a:p>
            <a:pPr>
              <a:lnSpc>
                <a:spcPts val="1358"/>
              </a:lnSpc>
            </a:pPr>
            <a:endParaRPr lang="en-US" sz="2263" dirty="0">
              <a:solidFill>
                <a:srgbClr val="FFFFFF"/>
              </a:solidFill>
              <a:latin typeface="Garet 2"/>
            </a:endParaRPr>
          </a:p>
          <a:p>
            <a:pPr marL="0" lvl="0" indent="0">
              <a:lnSpc>
                <a:spcPts val="3169"/>
              </a:lnSpc>
            </a:pPr>
            <a:r>
              <a:rPr lang="en-US" sz="2263" dirty="0" smtClean="0">
                <a:solidFill>
                  <a:srgbClr val="FFFFFF"/>
                </a:solidFill>
                <a:latin typeface="Garet 2"/>
              </a:rPr>
              <a:t>The current-value setting of some widgets are connected directly to application variables by coupling the widget variables. The utility command, WM, is used for interacting with the window manager. The bind method from the widget command has allowed to watch for certain events and to have a callback function trigger when that event type occurs.</a:t>
            </a:r>
            <a:endParaRPr lang="en-US" sz="2263" dirty="0">
              <a:solidFill>
                <a:srgbClr val="FFFFFF"/>
              </a:solidFill>
              <a:latin typeface="Garet 2"/>
            </a:endParaRPr>
          </a:p>
        </p:txBody>
      </p:sp>
      <p:pic>
        <p:nvPicPr>
          <p:cNvPr id="11" name="Picture 11"/>
          <p:cNvPicPr>
            <a:picLocks noChangeAspect="1"/>
          </p:cNvPicPr>
          <p:nvPr/>
        </p:nvPicPr>
        <p:blipFill>
          <a:blip r:embed="rId5"/>
          <a:srcRect/>
          <a:stretch>
            <a:fillRect/>
          </a:stretch>
        </p:blipFill>
        <p:spPr>
          <a:xfrm>
            <a:off x="1167924" y="1246739"/>
            <a:ext cx="1264602" cy="1264602"/>
          </a:xfrm>
          <a:prstGeom prst="rect">
            <a:avLst/>
          </a:prstGeom>
        </p:spPr>
      </p:pic>
      <p:sp>
        <p:nvSpPr>
          <p:cNvPr id="12" name="TextBox 12"/>
          <p:cNvSpPr txBox="1"/>
          <p:nvPr/>
        </p:nvSpPr>
        <p:spPr>
          <a:xfrm>
            <a:off x="1028700" y="1315544"/>
            <a:ext cx="1543050" cy="1057275"/>
          </a:xfrm>
          <a:prstGeom prst="rect">
            <a:avLst/>
          </a:prstGeom>
        </p:spPr>
        <p:txBody>
          <a:bodyPr lIns="0" tIns="0" rIns="0" bIns="0" rtlCol="0" anchor="t">
            <a:spAutoFit/>
          </a:bodyPr>
          <a:lstStyle/>
          <a:p>
            <a:pPr marL="0" lvl="0" indent="0" algn="ctr">
              <a:lnSpc>
                <a:spcPts val="6720"/>
              </a:lnSpc>
            </a:pPr>
            <a:r>
              <a:rPr lang="en-US" sz="5600">
                <a:solidFill>
                  <a:srgbClr val="000000"/>
                </a:solidFill>
                <a:latin typeface="Mont Bold Bold"/>
              </a:rPr>
              <a:t>3</a:t>
            </a:r>
          </a:p>
        </p:txBody>
      </p:sp>
      <p:sp>
        <p:nvSpPr>
          <p:cNvPr id="13" name="TextBox 13"/>
          <p:cNvSpPr txBox="1"/>
          <p:nvPr/>
        </p:nvSpPr>
        <p:spPr>
          <a:xfrm>
            <a:off x="2586677" y="7555453"/>
            <a:ext cx="6210738" cy="2231380"/>
          </a:xfrm>
          <a:prstGeom prst="rect">
            <a:avLst/>
          </a:prstGeom>
        </p:spPr>
        <p:txBody>
          <a:bodyPr lIns="0" tIns="0" rIns="0" bIns="0" rtlCol="0" anchor="t">
            <a:spAutoFit/>
          </a:bodyPr>
          <a:lstStyle/>
          <a:p>
            <a:pPr>
              <a:lnSpc>
                <a:spcPts val="3169"/>
              </a:lnSpc>
            </a:pPr>
            <a:r>
              <a:rPr lang="en-US" sz="2263" dirty="0">
                <a:solidFill>
                  <a:srgbClr val="FFFFFF"/>
                </a:solidFill>
                <a:latin typeface="Garet 2"/>
              </a:rPr>
              <a:t>PROGRAMME SPECIFIC ELEMENTS </a:t>
            </a:r>
          </a:p>
          <a:p>
            <a:pPr>
              <a:lnSpc>
                <a:spcPts val="1358"/>
              </a:lnSpc>
            </a:pPr>
            <a:endParaRPr lang="en-US" sz="2263" dirty="0">
              <a:solidFill>
                <a:srgbClr val="FFFFFF"/>
              </a:solidFill>
              <a:latin typeface="Garet 2"/>
            </a:endParaRPr>
          </a:p>
          <a:p>
            <a:pPr marL="0" lvl="0" indent="0">
              <a:lnSpc>
                <a:spcPts val="3169"/>
              </a:lnSpc>
            </a:pPr>
            <a:r>
              <a:rPr lang="en-US" sz="2263" dirty="0" smtClean="0">
                <a:solidFill>
                  <a:srgbClr val="FFFFFF"/>
                </a:solidFill>
                <a:latin typeface="Garet 2"/>
              </a:rPr>
              <a:t>Required number of widgets are added to the main window. User defined functions are used for the purpose of applying the event trigger on the widgets.</a:t>
            </a:r>
            <a:endParaRPr lang="en-US" sz="2263" dirty="0">
              <a:solidFill>
                <a:srgbClr val="FFFFFF"/>
              </a:solidFill>
              <a:latin typeface="Garet 2"/>
            </a:endParaRPr>
          </a:p>
        </p:txBody>
      </p:sp>
      <p:pic>
        <p:nvPicPr>
          <p:cNvPr id="14" name="Picture 14"/>
          <p:cNvPicPr>
            <a:picLocks noChangeAspect="1"/>
          </p:cNvPicPr>
          <p:nvPr/>
        </p:nvPicPr>
        <p:blipFill>
          <a:blip r:embed="rId5"/>
          <a:srcRect/>
          <a:stretch>
            <a:fillRect/>
          </a:stretch>
        </p:blipFill>
        <p:spPr>
          <a:xfrm>
            <a:off x="1028700" y="7993698"/>
            <a:ext cx="1264602" cy="1264602"/>
          </a:xfrm>
          <a:prstGeom prst="rect">
            <a:avLst/>
          </a:prstGeom>
        </p:spPr>
      </p:pic>
      <p:sp>
        <p:nvSpPr>
          <p:cNvPr id="15" name="TextBox 15"/>
          <p:cNvSpPr txBox="1"/>
          <p:nvPr/>
        </p:nvSpPr>
        <p:spPr>
          <a:xfrm>
            <a:off x="889476" y="8062502"/>
            <a:ext cx="1543050" cy="1057275"/>
          </a:xfrm>
          <a:prstGeom prst="rect">
            <a:avLst/>
          </a:prstGeom>
        </p:spPr>
        <p:txBody>
          <a:bodyPr lIns="0" tIns="0" rIns="0" bIns="0" rtlCol="0" anchor="t">
            <a:spAutoFit/>
          </a:bodyPr>
          <a:lstStyle/>
          <a:p>
            <a:pPr marL="0" lvl="0" indent="0" algn="ctr">
              <a:lnSpc>
                <a:spcPts val="6720"/>
              </a:lnSpc>
            </a:pPr>
            <a:r>
              <a:rPr lang="en-US" sz="5600">
                <a:solidFill>
                  <a:srgbClr val="000000"/>
                </a:solidFill>
                <a:latin typeface="Mont Bold Bold"/>
              </a:rPr>
              <a:t>5</a:t>
            </a:r>
          </a:p>
        </p:txBody>
      </p:sp>
      <p:pic>
        <p:nvPicPr>
          <p:cNvPr id="16" name="Picture 16"/>
          <p:cNvPicPr>
            <a:picLocks noChangeAspect="1"/>
          </p:cNvPicPr>
          <p:nvPr/>
        </p:nvPicPr>
        <p:blipFill>
          <a:blip r:embed="rId5"/>
          <a:srcRect/>
          <a:stretch>
            <a:fillRect/>
          </a:stretch>
        </p:blipFill>
        <p:spPr>
          <a:xfrm>
            <a:off x="4572952" y="4511199"/>
            <a:ext cx="1264602" cy="1264602"/>
          </a:xfrm>
          <a:prstGeom prst="rect">
            <a:avLst/>
          </a:prstGeom>
        </p:spPr>
      </p:pic>
      <p:sp>
        <p:nvSpPr>
          <p:cNvPr id="17" name="TextBox 17"/>
          <p:cNvSpPr txBox="1"/>
          <p:nvPr/>
        </p:nvSpPr>
        <p:spPr>
          <a:xfrm>
            <a:off x="4433728" y="4544039"/>
            <a:ext cx="1543050" cy="1057275"/>
          </a:xfrm>
          <a:prstGeom prst="rect">
            <a:avLst/>
          </a:prstGeom>
        </p:spPr>
        <p:txBody>
          <a:bodyPr lIns="0" tIns="0" rIns="0" bIns="0" rtlCol="0" anchor="t">
            <a:spAutoFit/>
          </a:bodyPr>
          <a:lstStyle/>
          <a:p>
            <a:pPr marL="0" lvl="0" indent="0" algn="ctr">
              <a:lnSpc>
                <a:spcPts val="6720"/>
              </a:lnSpc>
            </a:pPr>
            <a:r>
              <a:rPr lang="en-US" sz="5600" dirty="0">
                <a:solidFill>
                  <a:srgbClr val="000000"/>
                </a:solidFill>
                <a:latin typeface="Mont Bold Bold"/>
              </a:rPr>
              <a:t>4</a:t>
            </a:r>
          </a:p>
        </p:txBody>
      </p:sp>
      <p:sp>
        <p:nvSpPr>
          <p:cNvPr id="18" name="TextBox 18"/>
          <p:cNvSpPr txBox="1"/>
          <p:nvPr/>
        </p:nvSpPr>
        <p:spPr>
          <a:xfrm>
            <a:off x="6080391" y="3891243"/>
            <a:ext cx="7938534" cy="3594524"/>
          </a:xfrm>
          <a:prstGeom prst="rect">
            <a:avLst/>
          </a:prstGeom>
        </p:spPr>
        <p:txBody>
          <a:bodyPr lIns="0" tIns="0" rIns="0" bIns="0" rtlCol="0" anchor="t">
            <a:spAutoFit/>
          </a:bodyPr>
          <a:lstStyle/>
          <a:p>
            <a:pPr>
              <a:lnSpc>
                <a:spcPts val="2807"/>
              </a:lnSpc>
            </a:pPr>
            <a:r>
              <a:rPr lang="en-US" sz="2263" dirty="0">
                <a:solidFill>
                  <a:srgbClr val="FFFFFF"/>
                </a:solidFill>
                <a:latin typeface="Garet 2"/>
              </a:rPr>
              <a:t>DATABASE APPLICATION PROGRAMMING INTERFACE</a:t>
            </a:r>
          </a:p>
          <a:p>
            <a:pPr>
              <a:lnSpc>
                <a:spcPts val="2807"/>
              </a:lnSpc>
            </a:pPr>
            <a:endParaRPr lang="en-US" sz="2263" dirty="0">
              <a:solidFill>
                <a:srgbClr val="FFFFFF"/>
              </a:solidFill>
              <a:latin typeface="Garet 2"/>
            </a:endParaRPr>
          </a:p>
          <a:p>
            <a:pPr>
              <a:lnSpc>
                <a:spcPts val="2807"/>
              </a:lnSpc>
            </a:pPr>
            <a:r>
              <a:rPr lang="en-US" sz="2263" dirty="0">
                <a:solidFill>
                  <a:srgbClr val="FFFFFF"/>
                </a:solidFill>
                <a:latin typeface="Garet 2"/>
              </a:rPr>
              <a:t>MySQL Connector enables Python programs to access MySQL databases, using an API that is compliant to communicate with the operating system  and Python Database API which is implemented by calling functions in the programs that provide linkage to the required program a task. </a:t>
            </a:r>
          </a:p>
          <a:p>
            <a:pPr>
              <a:lnSpc>
                <a:spcPts val="3169"/>
              </a:lnSpc>
            </a:pPr>
            <a:endParaRPr lang="en-US" sz="2263" dirty="0">
              <a:solidFill>
                <a:srgbClr val="FFFFFF"/>
              </a:solidFill>
              <a:latin typeface="Garet 2"/>
            </a:endParaRPr>
          </a:p>
          <a:p>
            <a:pPr marL="0" lvl="0" indent="0">
              <a:lnSpc>
                <a:spcPts val="3169"/>
              </a:lnSpc>
            </a:pPr>
            <a:endParaRPr lang="en-US" sz="2263" dirty="0">
              <a:solidFill>
                <a:srgbClr val="FFFFFF"/>
              </a:solidFill>
              <a:latin typeface="Garet 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5555" r="5555"/>
          <a:stretch>
            <a:fillRect/>
          </a:stretch>
        </p:blipFill>
        <p:spPr>
          <a:xfrm>
            <a:off x="0" y="0"/>
            <a:ext cx="18288000" cy="10287000"/>
          </a:xfrm>
          <a:prstGeom prst="rect">
            <a:avLst/>
          </a:prstGeom>
        </p:spPr>
      </p:pic>
      <p:pic>
        <p:nvPicPr>
          <p:cNvPr id="3" name="Picture 3"/>
          <p:cNvPicPr>
            <a:picLocks noChangeAspect="1"/>
          </p:cNvPicPr>
          <p:nvPr/>
        </p:nvPicPr>
        <p:blipFill>
          <a:blip r:embed="rId3">
            <a:alphaModFix amt="35000"/>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rot="2983154">
            <a:off x="-1830086" y="5680708"/>
            <a:ext cx="9169399" cy="5054631"/>
          </a:xfrm>
          <a:prstGeom prst="rect">
            <a:avLst/>
          </a:prstGeom>
        </p:spPr>
      </p:pic>
      <p:pic>
        <p:nvPicPr>
          <p:cNvPr id="4" name="Picture 4"/>
          <p:cNvPicPr>
            <a:picLocks noChangeAspect="1"/>
          </p:cNvPicPr>
          <p:nvPr/>
        </p:nvPicPr>
        <p:blipFill>
          <a:blip r:embed="rId5">
            <a:alphaModFix amt="40000"/>
          </a:blip>
          <a:srcRect l="14910" r="10432"/>
          <a:stretch>
            <a:fillRect/>
          </a:stretch>
        </p:blipFill>
        <p:spPr>
          <a:xfrm>
            <a:off x="1487941" y="1028700"/>
            <a:ext cx="15312118" cy="8229600"/>
          </a:xfrm>
          <a:prstGeom prst="rect">
            <a:avLst/>
          </a:prstGeom>
        </p:spPr>
      </p:pic>
      <p:sp>
        <p:nvSpPr>
          <p:cNvPr id="5" name="TextBox 5"/>
          <p:cNvSpPr txBox="1"/>
          <p:nvPr/>
        </p:nvSpPr>
        <p:spPr>
          <a:xfrm>
            <a:off x="2935708" y="2358604"/>
            <a:ext cx="12930067" cy="6304026"/>
          </a:xfrm>
          <a:prstGeom prst="rect">
            <a:avLst/>
          </a:prstGeom>
        </p:spPr>
        <p:txBody>
          <a:bodyPr lIns="0" tIns="0" rIns="0" bIns="0" rtlCol="0" anchor="t">
            <a:spAutoFit/>
          </a:bodyPr>
          <a:lstStyle/>
          <a:p>
            <a:pPr>
              <a:lnSpc>
                <a:spcPts val="2982"/>
              </a:lnSpc>
            </a:pPr>
            <a:r>
              <a:rPr lang="en-US" sz="2100">
                <a:solidFill>
                  <a:srgbClr val="FFFFFF"/>
                </a:solidFill>
                <a:latin typeface="Garet 2 Bold"/>
              </a:rPr>
              <a:t>To Log in -</a:t>
            </a:r>
          </a:p>
          <a:p>
            <a:pPr marL="453390" lvl="1" indent="-226695">
              <a:lnSpc>
                <a:spcPts val="2982"/>
              </a:lnSpc>
              <a:buFont typeface="Arial"/>
              <a:buChar char="•"/>
            </a:pPr>
            <a:r>
              <a:rPr lang="en-US" sz="2100">
                <a:solidFill>
                  <a:srgbClr val="FFFFFF"/>
                </a:solidFill>
                <a:latin typeface="Garet 2"/>
              </a:rPr>
              <a:t>First the user must log in to their mysql account by giving the appropriate password and username.</a:t>
            </a:r>
          </a:p>
          <a:p>
            <a:pPr marL="453390" lvl="1" indent="-226695">
              <a:lnSpc>
                <a:spcPts val="2982"/>
              </a:lnSpc>
              <a:buFont typeface="Arial"/>
              <a:buChar char="•"/>
            </a:pPr>
            <a:r>
              <a:rPr lang="en-US" sz="2100">
                <a:solidFill>
                  <a:srgbClr val="FFFFFF"/>
                </a:solidFill>
                <a:latin typeface="Garet 2"/>
              </a:rPr>
              <a:t>Click log in button.</a:t>
            </a:r>
          </a:p>
          <a:p>
            <a:pPr marL="453390" lvl="1" indent="-226695">
              <a:lnSpc>
                <a:spcPts val="2982"/>
              </a:lnSpc>
              <a:buFont typeface="Arial"/>
              <a:buChar char="•"/>
            </a:pPr>
            <a:r>
              <a:rPr lang="en-US" sz="2100">
                <a:solidFill>
                  <a:srgbClr val="FFFFFF"/>
                </a:solidFill>
                <a:latin typeface="Garet 2"/>
              </a:rPr>
              <a:t>This will open the management page in which all the records and details are stored.</a:t>
            </a:r>
          </a:p>
          <a:p>
            <a:pPr>
              <a:lnSpc>
                <a:spcPts val="2982"/>
              </a:lnSpc>
            </a:pPr>
            <a:r>
              <a:rPr lang="en-US" sz="2100">
                <a:solidFill>
                  <a:srgbClr val="FFFFFF"/>
                </a:solidFill>
                <a:latin typeface="Garet 2 Bold"/>
              </a:rPr>
              <a:t>For Creating a new Account –</a:t>
            </a:r>
          </a:p>
          <a:p>
            <a:pPr marL="453390" lvl="1" indent="-226695">
              <a:lnSpc>
                <a:spcPts val="2982"/>
              </a:lnSpc>
              <a:buFont typeface="Arial"/>
              <a:buChar char="•"/>
            </a:pPr>
            <a:r>
              <a:rPr lang="en-US" sz="2100">
                <a:solidFill>
                  <a:srgbClr val="FFFFFF"/>
                </a:solidFill>
                <a:latin typeface="Garet 2"/>
              </a:rPr>
              <a:t>Enter first name, last name ,id , address , mobile number in their respective entry boxes.</a:t>
            </a:r>
          </a:p>
          <a:p>
            <a:pPr marL="453390" lvl="1" indent="-226695">
              <a:lnSpc>
                <a:spcPts val="2982"/>
              </a:lnSpc>
              <a:buFont typeface="Arial"/>
              <a:buChar char="•"/>
            </a:pPr>
            <a:r>
              <a:rPr lang="en-US" sz="2100">
                <a:solidFill>
                  <a:srgbClr val="FFFFFF"/>
                </a:solidFill>
                <a:latin typeface="Garet 2"/>
              </a:rPr>
              <a:t>If you want a account with 0 balance the keep the withdraw and deposit entrys empty</a:t>
            </a:r>
          </a:p>
          <a:p>
            <a:pPr marL="453390" lvl="1" indent="-226695">
              <a:lnSpc>
                <a:spcPts val="2982"/>
              </a:lnSpc>
              <a:buFont typeface="Arial"/>
              <a:buChar char="•"/>
            </a:pPr>
            <a:r>
              <a:rPr lang="en-US" sz="2100">
                <a:solidFill>
                  <a:srgbClr val="FFFFFF"/>
                </a:solidFill>
                <a:latin typeface="Garet 2"/>
              </a:rPr>
              <a:t>If you want to create a account with a certain amount of money already in there then type that amount in the deposit entry box.</a:t>
            </a:r>
          </a:p>
          <a:p>
            <a:pPr marL="453390" lvl="1" indent="-226695">
              <a:lnSpc>
                <a:spcPts val="2982"/>
              </a:lnSpc>
              <a:buFont typeface="Arial"/>
              <a:buChar char="•"/>
            </a:pPr>
            <a:r>
              <a:rPr lang="en-US" sz="2100">
                <a:solidFill>
                  <a:srgbClr val="FFFFFF"/>
                </a:solidFill>
                <a:latin typeface="Garet 2"/>
              </a:rPr>
              <a:t>After all the above steps are complete click on the add record button to create your account .</a:t>
            </a:r>
          </a:p>
          <a:p>
            <a:pPr>
              <a:lnSpc>
                <a:spcPts val="2982"/>
              </a:lnSpc>
            </a:pPr>
            <a:r>
              <a:rPr lang="en-US" sz="2100">
                <a:solidFill>
                  <a:srgbClr val="FFFFFF"/>
                </a:solidFill>
                <a:latin typeface="Garet 2 Bold"/>
              </a:rPr>
              <a:t>For Updating the values of your records-</a:t>
            </a:r>
          </a:p>
          <a:p>
            <a:pPr marL="453390" lvl="1" indent="-226695">
              <a:lnSpc>
                <a:spcPts val="2982"/>
              </a:lnSpc>
              <a:buFont typeface="Arial"/>
              <a:buChar char="•"/>
            </a:pPr>
            <a:r>
              <a:rPr lang="en-US" sz="2100">
                <a:solidFill>
                  <a:srgbClr val="FFFFFF"/>
                </a:solidFill>
                <a:latin typeface="Garet 2"/>
              </a:rPr>
              <a:t>Select the record which you want to edit from the list of records.</a:t>
            </a:r>
          </a:p>
          <a:p>
            <a:pPr marL="453390" lvl="1" indent="-226695">
              <a:lnSpc>
                <a:spcPts val="2982"/>
              </a:lnSpc>
              <a:buFont typeface="Arial"/>
              <a:buChar char="•"/>
            </a:pPr>
            <a:r>
              <a:rPr lang="en-US" sz="2100">
                <a:solidFill>
                  <a:srgbClr val="FFFFFF"/>
                </a:solidFill>
                <a:latin typeface="Garet 2"/>
              </a:rPr>
              <a:t>The entry boxes will fill up with the details you entered when you first created the account. Then you can change the record details .</a:t>
            </a:r>
          </a:p>
          <a:p>
            <a:pPr marL="453390" lvl="1" indent="-226695">
              <a:lnSpc>
                <a:spcPts val="2982"/>
              </a:lnSpc>
              <a:buFont typeface="Arial"/>
              <a:buChar char="•"/>
            </a:pPr>
            <a:r>
              <a:rPr lang="en-US" sz="2100">
                <a:solidFill>
                  <a:srgbClr val="FFFFFF"/>
                </a:solidFill>
                <a:latin typeface="Garet 2"/>
              </a:rPr>
              <a:t>Click the update record button to apply changes to your selected account.</a:t>
            </a:r>
          </a:p>
        </p:txBody>
      </p:sp>
      <p:pic>
        <p:nvPicPr>
          <p:cNvPr id="6" name="Picture 6"/>
          <p:cNvPicPr>
            <a:picLocks noChangeAspect="1"/>
          </p:cNvPicPr>
          <p:nvPr/>
        </p:nvPicPr>
        <p:blipFill>
          <a:blip r:embed="rId6">
            <a:alphaModFix amt="60000"/>
            <a:extLst>
              <a:ext uri="{28A0092B-C50C-407E-A947-70E740481C1C}">
                <a14:useLocalDpi xmlns:a14="http://schemas.microsoft.com/office/drawing/2010/main" val="0"/>
              </a:ext>
              <a:ext uri="{96DAC541-7B7A-43D3-8B79-37D633B846F1}">
                <asvg:svgBlip xmlns:asvg="http://schemas.microsoft.com/office/drawing/2016/SVG/main" xmlns="" r:embed="rId7"/>
              </a:ext>
            </a:extLst>
          </a:blip>
          <a:srcRect/>
          <a:stretch>
            <a:fillRect/>
          </a:stretch>
        </p:blipFill>
        <p:spPr>
          <a:xfrm rot="-10800000" flipH="1">
            <a:off x="11622358" y="0"/>
            <a:ext cx="6665642" cy="4440984"/>
          </a:xfrm>
          <a:prstGeom prst="rect">
            <a:avLst/>
          </a:prstGeom>
        </p:spPr>
      </p:pic>
      <p:sp>
        <p:nvSpPr>
          <p:cNvPr id="7" name="TextBox 7"/>
          <p:cNvSpPr txBox="1"/>
          <p:nvPr/>
        </p:nvSpPr>
        <p:spPr>
          <a:xfrm>
            <a:off x="1724595" y="1379117"/>
            <a:ext cx="15352292" cy="841375"/>
          </a:xfrm>
          <a:prstGeom prst="rect">
            <a:avLst/>
          </a:prstGeom>
        </p:spPr>
        <p:txBody>
          <a:bodyPr lIns="0" tIns="0" rIns="0" bIns="0" rtlCol="0" anchor="t">
            <a:spAutoFit/>
          </a:bodyPr>
          <a:lstStyle/>
          <a:p>
            <a:pPr marL="0" lvl="0" indent="0">
              <a:lnSpc>
                <a:spcPts val="5000"/>
              </a:lnSpc>
            </a:pPr>
            <a:r>
              <a:rPr lang="en-US" sz="5000">
                <a:solidFill>
                  <a:srgbClr val="F8F4EB"/>
                </a:solidFill>
                <a:latin typeface="Mont Bold Bold"/>
              </a:rPr>
              <a:t>LOGIC AND FUNTIONALITY OF THE PROGRAM</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5555" r="5555"/>
          <a:stretch>
            <a:fillRect/>
          </a:stretch>
        </p:blipFill>
        <p:spPr>
          <a:xfrm>
            <a:off x="0" y="0"/>
            <a:ext cx="18288000" cy="10287000"/>
          </a:xfrm>
          <a:prstGeom prst="rect">
            <a:avLst/>
          </a:prstGeom>
        </p:spPr>
      </p:pic>
      <p:sp>
        <p:nvSpPr>
          <p:cNvPr id="3" name="TextBox 3"/>
          <p:cNvSpPr txBox="1"/>
          <p:nvPr/>
        </p:nvSpPr>
        <p:spPr>
          <a:xfrm>
            <a:off x="1028700" y="4262755"/>
            <a:ext cx="5772051" cy="1656715"/>
          </a:xfrm>
          <a:prstGeom prst="rect">
            <a:avLst/>
          </a:prstGeom>
        </p:spPr>
        <p:txBody>
          <a:bodyPr lIns="0" tIns="0" rIns="0" bIns="0" rtlCol="0" anchor="t">
            <a:spAutoFit/>
          </a:bodyPr>
          <a:lstStyle/>
          <a:p>
            <a:pPr marL="0" lvl="0" indent="0">
              <a:lnSpc>
                <a:spcPts val="5600"/>
              </a:lnSpc>
            </a:pPr>
            <a:r>
              <a:rPr lang="en-US" sz="5600">
                <a:solidFill>
                  <a:srgbClr val="FFFFFF"/>
                </a:solidFill>
                <a:latin typeface="Mont Bold"/>
              </a:rPr>
              <a:t>UTILITIES OF THE PROGRAM </a:t>
            </a:r>
          </a:p>
        </p:txBody>
      </p:sp>
      <p:grpSp>
        <p:nvGrpSpPr>
          <p:cNvPr id="4" name="Group 4"/>
          <p:cNvGrpSpPr/>
          <p:nvPr/>
        </p:nvGrpSpPr>
        <p:grpSpPr>
          <a:xfrm>
            <a:off x="6603167" y="833811"/>
            <a:ext cx="5219121" cy="4069379"/>
            <a:chOff x="0" y="0"/>
            <a:chExt cx="1745271" cy="1360798"/>
          </a:xfrm>
        </p:grpSpPr>
        <p:sp>
          <p:nvSpPr>
            <p:cNvPr id="5" name="Freeform 5"/>
            <p:cNvSpPr/>
            <p:nvPr/>
          </p:nvSpPr>
          <p:spPr>
            <a:xfrm>
              <a:off x="0" y="0"/>
              <a:ext cx="1745271" cy="1360798"/>
            </a:xfrm>
            <a:custGeom>
              <a:avLst/>
              <a:gdLst/>
              <a:ahLst/>
              <a:cxnLst/>
              <a:rect l="l" t="t" r="r" b="b"/>
              <a:pathLst>
                <a:path w="1745271" h="1360798">
                  <a:moveTo>
                    <a:pt x="1620811" y="1360798"/>
                  </a:moveTo>
                  <a:lnTo>
                    <a:pt x="124460" y="1360798"/>
                  </a:lnTo>
                  <a:cubicBezTo>
                    <a:pt x="55880" y="1360798"/>
                    <a:pt x="0" y="1304918"/>
                    <a:pt x="0" y="1236338"/>
                  </a:cubicBezTo>
                  <a:lnTo>
                    <a:pt x="0" y="124460"/>
                  </a:lnTo>
                  <a:cubicBezTo>
                    <a:pt x="0" y="55880"/>
                    <a:pt x="55880" y="0"/>
                    <a:pt x="124460" y="0"/>
                  </a:cubicBezTo>
                  <a:lnTo>
                    <a:pt x="1620811" y="0"/>
                  </a:lnTo>
                  <a:cubicBezTo>
                    <a:pt x="1689391" y="0"/>
                    <a:pt x="1745271" y="55880"/>
                    <a:pt x="1745271" y="124460"/>
                  </a:cubicBezTo>
                  <a:lnTo>
                    <a:pt x="1745271" y="1236338"/>
                  </a:lnTo>
                  <a:cubicBezTo>
                    <a:pt x="1745271" y="1304918"/>
                    <a:pt x="1689391" y="1360798"/>
                    <a:pt x="1620811" y="1360798"/>
                  </a:cubicBezTo>
                  <a:close/>
                </a:path>
              </a:pathLst>
            </a:custGeom>
            <a:solidFill>
              <a:srgbClr val="2E2D2D">
                <a:alpha val="60000"/>
              </a:srgbClr>
            </a:solidFill>
          </p:spPr>
        </p:sp>
      </p:grpSp>
      <p:sp>
        <p:nvSpPr>
          <p:cNvPr id="6" name="TextBox 6"/>
          <p:cNvSpPr txBox="1"/>
          <p:nvPr/>
        </p:nvSpPr>
        <p:spPr>
          <a:xfrm>
            <a:off x="6800751" y="1539244"/>
            <a:ext cx="4823953" cy="790575"/>
          </a:xfrm>
          <a:prstGeom prst="rect">
            <a:avLst/>
          </a:prstGeom>
        </p:spPr>
        <p:txBody>
          <a:bodyPr lIns="0" tIns="0" rIns="0" bIns="0" rtlCol="0" anchor="t">
            <a:spAutoFit/>
          </a:bodyPr>
          <a:lstStyle/>
          <a:p>
            <a:pPr marL="0" lvl="0" indent="0" algn="ctr">
              <a:lnSpc>
                <a:spcPts val="5040"/>
              </a:lnSpc>
            </a:pPr>
            <a:r>
              <a:rPr lang="en-US" sz="4200">
                <a:solidFill>
                  <a:srgbClr val="FFFFFF"/>
                </a:solidFill>
                <a:latin typeface="Mont Bold Bold"/>
              </a:rPr>
              <a:t>Advantage 1</a:t>
            </a:r>
          </a:p>
        </p:txBody>
      </p:sp>
      <p:sp>
        <p:nvSpPr>
          <p:cNvPr id="7" name="TextBox 7"/>
          <p:cNvSpPr txBox="1"/>
          <p:nvPr/>
        </p:nvSpPr>
        <p:spPr>
          <a:xfrm>
            <a:off x="7413834" y="2565171"/>
            <a:ext cx="3597786" cy="1480185"/>
          </a:xfrm>
          <a:prstGeom prst="rect">
            <a:avLst/>
          </a:prstGeom>
        </p:spPr>
        <p:txBody>
          <a:bodyPr lIns="0" tIns="0" rIns="0" bIns="0" rtlCol="0" anchor="t">
            <a:spAutoFit/>
          </a:bodyPr>
          <a:lstStyle/>
          <a:p>
            <a:pPr algn="ctr">
              <a:lnSpc>
                <a:spcPts val="2940"/>
              </a:lnSpc>
            </a:pPr>
            <a:r>
              <a:rPr lang="en-US" sz="2100">
                <a:solidFill>
                  <a:srgbClr val="FFFFFF"/>
                </a:solidFill>
                <a:latin typeface="Garet 2"/>
              </a:rPr>
              <a:t>This program can be used to view and alter multiple accounts at one time.</a:t>
            </a:r>
          </a:p>
          <a:p>
            <a:pPr marL="0" lvl="0" indent="0" algn="ctr">
              <a:lnSpc>
                <a:spcPts val="2940"/>
              </a:lnSpc>
            </a:pPr>
            <a:endParaRPr lang="en-US" sz="2100">
              <a:solidFill>
                <a:srgbClr val="FFFFFF"/>
              </a:solidFill>
              <a:latin typeface="Garet 2"/>
            </a:endParaRPr>
          </a:p>
        </p:txBody>
      </p:sp>
      <p:grpSp>
        <p:nvGrpSpPr>
          <p:cNvPr id="8" name="Group 8"/>
          <p:cNvGrpSpPr/>
          <p:nvPr/>
        </p:nvGrpSpPr>
        <p:grpSpPr>
          <a:xfrm>
            <a:off x="6603167" y="5383810"/>
            <a:ext cx="5219121" cy="4069379"/>
            <a:chOff x="0" y="0"/>
            <a:chExt cx="1745271" cy="1360798"/>
          </a:xfrm>
        </p:grpSpPr>
        <p:sp>
          <p:nvSpPr>
            <p:cNvPr id="9" name="Freeform 9"/>
            <p:cNvSpPr/>
            <p:nvPr/>
          </p:nvSpPr>
          <p:spPr>
            <a:xfrm>
              <a:off x="0" y="0"/>
              <a:ext cx="1745271" cy="1360798"/>
            </a:xfrm>
            <a:custGeom>
              <a:avLst/>
              <a:gdLst/>
              <a:ahLst/>
              <a:cxnLst/>
              <a:rect l="l" t="t" r="r" b="b"/>
              <a:pathLst>
                <a:path w="1745271" h="1360798">
                  <a:moveTo>
                    <a:pt x="1620811" y="1360798"/>
                  </a:moveTo>
                  <a:lnTo>
                    <a:pt x="124460" y="1360798"/>
                  </a:lnTo>
                  <a:cubicBezTo>
                    <a:pt x="55880" y="1360798"/>
                    <a:pt x="0" y="1304918"/>
                    <a:pt x="0" y="1236338"/>
                  </a:cubicBezTo>
                  <a:lnTo>
                    <a:pt x="0" y="124460"/>
                  </a:lnTo>
                  <a:cubicBezTo>
                    <a:pt x="0" y="55880"/>
                    <a:pt x="55880" y="0"/>
                    <a:pt x="124460" y="0"/>
                  </a:cubicBezTo>
                  <a:lnTo>
                    <a:pt x="1620811" y="0"/>
                  </a:lnTo>
                  <a:cubicBezTo>
                    <a:pt x="1689391" y="0"/>
                    <a:pt x="1745271" y="55880"/>
                    <a:pt x="1745271" y="124460"/>
                  </a:cubicBezTo>
                  <a:lnTo>
                    <a:pt x="1745271" y="1236338"/>
                  </a:lnTo>
                  <a:cubicBezTo>
                    <a:pt x="1745271" y="1304918"/>
                    <a:pt x="1689391" y="1360798"/>
                    <a:pt x="1620811" y="1360798"/>
                  </a:cubicBezTo>
                  <a:close/>
                </a:path>
              </a:pathLst>
            </a:custGeom>
            <a:solidFill>
              <a:srgbClr val="2E2D2D">
                <a:alpha val="60000"/>
              </a:srgbClr>
            </a:solidFill>
          </p:spPr>
        </p:sp>
      </p:grpSp>
      <p:sp>
        <p:nvSpPr>
          <p:cNvPr id="10" name="TextBox 10"/>
          <p:cNvSpPr txBox="1"/>
          <p:nvPr/>
        </p:nvSpPr>
        <p:spPr>
          <a:xfrm>
            <a:off x="6800751" y="5561505"/>
            <a:ext cx="4823953" cy="790575"/>
          </a:xfrm>
          <a:prstGeom prst="rect">
            <a:avLst/>
          </a:prstGeom>
        </p:spPr>
        <p:txBody>
          <a:bodyPr lIns="0" tIns="0" rIns="0" bIns="0" rtlCol="0" anchor="t">
            <a:spAutoFit/>
          </a:bodyPr>
          <a:lstStyle/>
          <a:p>
            <a:pPr marL="0" lvl="0" indent="0" algn="ctr">
              <a:lnSpc>
                <a:spcPts val="5040"/>
              </a:lnSpc>
            </a:pPr>
            <a:r>
              <a:rPr lang="en-US" sz="4200">
                <a:solidFill>
                  <a:srgbClr val="FFFFFF"/>
                </a:solidFill>
                <a:latin typeface="Mont Bold Bold"/>
              </a:rPr>
              <a:t>Advantage 3</a:t>
            </a:r>
          </a:p>
        </p:txBody>
      </p:sp>
      <p:sp>
        <p:nvSpPr>
          <p:cNvPr id="11" name="TextBox 11"/>
          <p:cNvSpPr txBox="1"/>
          <p:nvPr/>
        </p:nvSpPr>
        <p:spPr>
          <a:xfrm>
            <a:off x="6728937" y="6487105"/>
            <a:ext cx="5093350" cy="2966085"/>
          </a:xfrm>
          <a:prstGeom prst="rect">
            <a:avLst/>
          </a:prstGeom>
        </p:spPr>
        <p:txBody>
          <a:bodyPr lIns="0" tIns="0" rIns="0" bIns="0" rtlCol="0" anchor="t">
            <a:spAutoFit/>
          </a:bodyPr>
          <a:lstStyle/>
          <a:p>
            <a:pPr algn="ctr">
              <a:lnSpc>
                <a:spcPts val="2940"/>
              </a:lnSpc>
            </a:pPr>
            <a:r>
              <a:rPr lang="en-US" sz="2100">
                <a:solidFill>
                  <a:srgbClr val="FFFFFF"/>
                </a:solidFill>
                <a:latin typeface="Garet 2"/>
              </a:rPr>
              <a:t>By using the mysql database the account information doesn’t remains stored even after we close the program, moreover mysql database are very secure so there is less chance of date being manipulated by any unwanted user.</a:t>
            </a:r>
          </a:p>
          <a:p>
            <a:pPr marL="0" lvl="0" indent="0" algn="ctr">
              <a:lnSpc>
                <a:spcPts val="2940"/>
              </a:lnSpc>
            </a:pPr>
            <a:endParaRPr lang="en-US" sz="2100">
              <a:solidFill>
                <a:srgbClr val="FFFFFF"/>
              </a:solidFill>
              <a:latin typeface="Garet 2"/>
            </a:endParaRPr>
          </a:p>
        </p:txBody>
      </p:sp>
      <p:grpSp>
        <p:nvGrpSpPr>
          <p:cNvPr id="12" name="Group 12"/>
          <p:cNvGrpSpPr/>
          <p:nvPr/>
        </p:nvGrpSpPr>
        <p:grpSpPr>
          <a:xfrm>
            <a:off x="12309600" y="833811"/>
            <a:ext cx="5219121" cy="4069379"/>
            <a:chOff x="0" y="0"/>
            <a:chExt cx="1745271" cy="1360798"/>
          </a:xfrm>
        </p:grpSpPr>
        <p:sp>
          <p:nvSpPr>
            <p:cNvPr id="13" name="Freeform 13"/>
            <p:cNvSpPr/>
            <p:nvPr/>
          </p:nvSpPr>
          <p:spPr>
            <a:xfrm>
              <a:off x="0" y="0"/>
              <a:ext cx="1745271" cy="1360798"/>
            </a:xfrm>
            <a:custGeom>
              <a:avLst/>
              <a:gdLst/>
              <a:ahLst/>
              <a:cxnLst/>
              <a:rect l="l" t="t" r="r" b="b"/>
              <a:pathLst>
                <a:path w="1745271" h="1360798">
                  <a:moveTo>
                    <a:pt x="1620811" y="1360798"/>
                  </a:moveTo>
                  <a:lnTo>
                    <a:pt x="124460" y="1360798"/>
                  </a:lnTo>
                  <a:cubicBezTo>
                    <a:pt x="55880" y="1360798"/>
                    <a:pt x="0" y="1304918"/>
                    <a:pt x="0" y="1236338"/>
                  </a:cubicBezTo>
                  <a:lnTo>
                    <a:pt x="0" y="124460"/>
                  </a:lnTo>
                  <a:cubicBezTo>
                    <a:pt x="0" y="55880"/>
                    <a:pt x="55880" y="0"/>
                    <a:pt x="124460" y="0"/>
                  </a:cubicBezTo>
                  <a:lnTo>
                    <a:pt x="1620811" y="0"/>
                  </a:lnTo>
                  <a:cubicBezTo>
                    <a:pt x="1689391" y="0"/>
                    <a:pt x="1745271" y="55880"/>
                    <a:pt x="1745271" y="124460"/>
                  </a:cubicBezTo>
                  <a:lnTo>
                    <a:pt x="1745271" y="1236338"/>
                  </a:lnTo>
                  <a:cubicBezTo>
                    <a:pt x="1745271" y="1304918"/>
                    <a:pt x="1689391" y="1360798"/>
                    <a:pt x="1620811" y="1360798"/>
                  </a:cubicBezTo>
                  <a:close/>
                </a:path>
              </a:pathLst>
            </a:custGeom>
            <a:solidFill>
              <a:srgbClr val="2E2D2D">
                <a:alpha val="60000"/>
              </a:srgbClr>
            </a:solidFill>
          </p:spPr>
        </p:sp>
      </p:grpSp>
      <p:sp>
        <p:nvSpPr>
          <p:cNvPr id="14" name="TextBox 14"/>
          <p:cNvSpPr txBox="1"/>
          <p:nvPr/>
        </p:nvSpPr>
        <p:spPr>
          <a:xfrm>
            <a:off x="12507184" y="1220157"/>
            <a:ext cx="4823953" cy="790575"/>
          </a:xfrm>
          <a:prstGeom prst="rect">
            <a:avLst/>
          </a:prstGeom>
        </p:spPr>
        <p:txBody>
          <a:bodyPr lIns="0" tIns="0" rIns="0" bIns="0" rtlCol="0" anchor="t">
            <a:spAutoFit/>
          </a:bodyPr>
          <a:lstStyle/>
          <a:p>
            <a:pPr marL="0" lvl="0" indent="0" algn="ctr">
              <a:lnSpc>
                <a:spcPts val="5040"/>
              </a:lnSpc>
            </a:pPr>
            <a:r>
              <a:rPr lang="en-US" sz="4200">
                <a:solidFill>
                  <a:srgbClr val="FFFFFF"/>
                </a:solidFill>
                <a:latin typeface="Mont Bold Bold"/>
              </a:rPr>
              <a:t>Advantage 2</a:t>
            </a:r>
          </a:p>
        </p:txBody>
      </p:sp>
      <p:sp>
        <p:nvSpPr>
          <p:cNvPr id="15" name="TextBox 15"/>
          <p:cNvSpPr txBox="1"/>
          <p:nvPr/>
        </p:nvSpPr>
        <p:spPr>
          <a:xfrm>
            <a:off x="13120268" y="2282194"/>
            <a:ext cx="3597786" cy="2223135"/>
          </a:xfrm>
          <a:prstGeom prst="rect">
            <a:avLst/>
          </a:prstGeom>
        </p:spPr>
        <p:txBody>
          <a:bodyPr lIns="0" tIns="0" rIns="0" bIns="0" rtlCol="0" anchor="t">
            <a:spAutoFit/>
          </a:bodyPr>
          <a:lstStyle/>
          <a:p>
            <a:pPr algn="ctr">
              <a:lnSpc>
                <a:spcPts val="2940"/>
              </a:lnSpc>
            </a:pPr>
            <a:r>
              <a:rPr lang="en-US" sz="2100">
                <a:solidFill>
                  <a:srgbClr val="FFFFFF"/>
                </a:solidFill>
                <a:latin typeface="Garet 2"/>
              </a:rPr>
              <a:t>The user can also find a specific account by using the search option on the basis of id which is unique to every account.</a:t>
            </a:r>
          </a:p>
          <a:p>
            <a:pPr marL="0" lvl="0" indent="0" algn="ctr">
              <a:lnSpc>
                <a:spcPts val="2940"/>
              </a:lnSpc>
            </a:pPr>
            <a:endParaRPr lang="en-US" sz="2100">
              <a:solidFill>
                <a:srgbClr val="FFFFFF"/>
              </a:solidFill>
              <a:latin typeface="Garet 2"/>
            </a:endParaRPr>
          </a:p>
        </p:txBody>
      </p:sp>
      <p:grpSp>
        <p:nvGrpSpPr>
          <p:cNvPr id="16" name="Group 16"/>
          <p:cNvGrpSpPr/>
          <p:nvPr/>
        </p:nvGrpSpPr>
        <p:grpSpPr>
          <a:xfrm>
            <a:off x="12309600" y="5383810"/>
            <a:ext cx="5219121" cy="4069379"/>
            <a:chOff x="0" y="0"/>
            <a:chExt cx="1745271" cy="1360798"/>
          </a:xfrm>
        </p:grpSpPr>
        <p:sp>
          <p:nvSpPr>
            <p:cNvPr id="17" name="Freeform 17"/>
            <p:cNvSpPr/>
            <p:nvPr/>
          </p:nvSpPr>
          <p:spPr>
            <a:xfrm>
              <a:off x="0" y="0"/>
              <a:ext cx="1745271" cy="1360798"/>
            </a:xfrm>
            <a:custGeom>
              <a:avLst/>
              <a:gdLst/>
              <a:ahLst/>
              <a:cxnLst/>
              <a:rect l="l" t="t" r="r" b="b"/>
              <a:pathLst>
                <a:path w="1745271" h="1360798">
                  <a:moveTo>
                    <a:pt x="1620811" y="1360798"/>
                  </a:moveTo>
                  <a:lnTo>
                    <a:pt x="124460" y="1360798"/>
                  </a:lnTo>
                  <a:cubicBezTo>
                    <a:pt x="55880" y="1360798"/>
                    <a:pt x="0" y="1304918"/>
                    <a:pt x="0" y="1236338"/>
                  </a:cubicBezTo>
                  <a:lnTo>
                    <a:pt x="0" y="124460"/>
                  </a:lnTo>
                  <a:cubicBezTo>
                    <a:pt x="0" y="55880"/>
                    <a:pt x="55880" y="0"/>
                    <a:pt x="124460" y="0"/>
                  </a:cubicBezTo>
                  <a:lnTo>
                    <a:pt x="1620811" y="0"/>
                  </a:lnTo>
                  <a:cubicBezTo>
                    <a:pt x="1689391" y="0"/>
                    <a:pt x="1745271" y="55880"/>
                    <a:pt x="1745271" y="124460"/>
                  </a:cubicBezTo>
                  <a:lnTo>
                    <a:pt x="1745271" y="1236338"/>
                  </a:lnTo>
                  <a:cubicBezTo>
                    <a:pt x="1745271" y="1304918"/>
                    <a:pt x="1689391" y="1360798"/>
                    <a:pt x="1620811" y="1360798"/>
                  </a:cubicBezTo>
                  <a:close/>
                </a:path>
              </a:pathLst>
            </a:custGeom>
            <a:solidFill>
              <a:srgbClr val="2E2D2D">
                <a:alpha val="60000"/>
              </a:srgbClr>
            </a:solidFill>
          </p:spPr>
        </p:sp>
      </p:grpSp>
      <p:sp>
        <p:nvSpPr>
          <p:cNvPr id="18" name="TextBox 18"/>
          <p:cNvSpPr txBox="1"/>
          <p:nvPr/>
        </p:nvSpPr>
        <p:spPr>
          <a:xfrm>
            <a:off x="12507184" y="5561505"/>
            <a:ext cx="4823953" cy="790575"/>
          </a:xfrm>
          <a:prstGeom prst="rect">
            <a:avLst/>
          </a:prstGeom>
        </p:spPr>
        <p:txBody>
          <a:bodyPr lIns="0" tIns="0" rIns="0" bIns="0" rtlCol="0" anchor="t">
            <a:spAutoFit/>
          </a:bodyPr>
          <a:lstStyle/>
          <a:p>
            <a:pPr marL="0" lvl="0" indent="0" algn="ctr">
              <a:lnSpc>
                <a:spcPts val="5040"/>
              </a:lnSpc>
            </a:pPr>
            <a:r>
              <a:rPr lang="en-US" sz="4200">
                <a:solidFill>
                  <a:srgbClr val="FFFFFF"/>
                </a:solidFill>
                <a:latin typeface="Mont Bold Bold"/>
              </a:rPr>
              <a:t>Advantage 4</a:t>
            </a:r>
          </a:p>
        </p:txBody>
      </p:sp>
      <p:sp>
        <p:nvSpPr>
          <p:cNvPr id="19" name="TextBox 19"/>
          <p:cNvSpPr txBox="1"/>
          <p:nvPr/>
        </p:nvSpPr>
        <p:spPr>
          <a:xfrm>
            <a:off x="12507184" y="6487105"/>
            <a:ext cx="4752116" cy="1851660"/>
          </a:xfrm>
          <a:prstGeom prst="rect">
            <a:avLst/>
          </a:prstGeom>
        </p:spPr>
        <p:txBody>
          <a:bodyPr lIns="0" tIns="0" rIns="0" bIns="0" rtlCol="0" anchor="t">
            <a:spAutoFit/>
          </a:bodyPr>
          <a:lstStyle/>
          <a:p>
            <a:pPr algn="ctr">
              <a:lnSpc>
                <a:spcPts val="2940"/>
              </a:lnSpc>
            </a:pPr>
            <a:r>
              <a:rPr lang="en-US" sz="2100">
                <a:solidFill>
                  <a:srgbClr val="FFFFFF"/>
                </a:solidFill>
                <a:latin typeface="Garet 2"/>
              </a:rPr>
              <a:t>The GUI makes it more accessible to people who are not familiar with the workings of mysql and python.</a:t>
            </a:r>
          </a:p>
          <a:p>
            <a:pPr marL="0" lvl="0" indent="0" algn="ctr">
              <a:lnSpc>
                <a:spcPts val="2940"/>
              </a:lnSpc>
            </a:pPr>
            <a:endParaRPr lang="en-US" sz="2100">
              <a:solidFill>
                <a:srgbClr val="FFFFFF"/>
              </a:solidFill>
              <a:latin typeface="Garet 2"/>
            </a:endParaRPr>
          </a:p>
        </p:txBody>
      </p:sp>
      <p:pic>
        <p:nvPicPr>
          <p:cNvPr id="20" name="Picture 20"/>
          <p:cNvPicPr>
            <a:picLocks noChangeAspect="1"/>
          </p:cNvPicPr>
          <p:nvPr/>
        </p:nvPicPr>
        <p:blipFill>
          <a:blip r:embed="rId3">
            <a:alphaModFix amt="60000"/>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flipH="1">
            <a:off x="0" y="5919470"/>
            <a:ext cx="6555392" cy="436753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5555" r="5555"/>
          <a:stretch>
            <a:fillRect/>
          </a:stretch>
        </p:blipFill>
        <p:spPr>
          <a:xfrm>
            <a:off x="0" y="0"/>
            <a:ext cx="18288000" cy="10287000"/>
          </a:xfrm>
          <a:prstGeom prst="rect">
            <a:avLst/>
          </a:prstGeom>
        </p:spPr>
      </p:pic>
      <p:pic>
        <p:nvPicPr>
          <p:cNvPr id="3" name="Picture 3"/>
          <p:cNvPicPr>
            <a:picLocks noChangeAspect="1"/>
          </p:cNvPicPr>
          <p:nvPr/>
        </p:nvPicPr>
        <p:blipFill>
          <a:blip r:embed="rId3">
            <a:alphaModFix amt="60000"/>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rot="5400000" flipH="1">
            <a:off x="-1206827" y="1030630"/>
            <a:ext cx="6176060" cy="4114800"/>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6196" y="-142876"/>
            <a:ext cx="18542000" cy="1042987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5555" r="5555"/>
          <a:stretch>
            <a:fillRect/>
          </a:stretch>
        </p:blipFill>
        <p:spPr>
          <a:xfrm>
            <a:off x="0" y="0"/>
            <a:ext cx="18288000" cy="10287000"/>
          </a:xfrm>
          <a:prstGeom prst="rect">
            <a:avLst/>
          </a:prstGeom>
        </p:spPr>
      </p:pic>
      <p:pic>
        <p:nvPicPr>
          <p:cNvPr id="3" name="Picture 3"/>
          <p:cNvPicPr>
            <a:picLocks noChangeAspect="1"/>
          </p:cNvPicPr>
          <p:nvPr/>
        </p:nvPicPr>
        <p:blipFill>
          <a:blip r:embed="rId3">
            <a:alphaModFix amt="60000"/>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rot="5400000" flipH="1">
            <a:off x="-1206827" y="1030630"/>
            <a:ext cx="6176060" cy="4114800"/>
          </a:xfrm>
          <a:prstGeom prst="rect">
            <a:avLst/>
          </a:prstGeom>
        </p:spPr>
      </p:pic>
      <p:pic>
        <p:nvPicPr>
          <p:cNvPr id="4" name="Picture 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xmlns="" r:embed="rId6"/>
              </a:ext>
            </a:extLst>
          </a:blip>
          <a:srcRect/>
          <a:stretch>
            <a:fillRect/>
          </a:stretch>
        </p:blipFill>
        <p:spPr>
          <a:xfrm flipH="1">
            <a:off x="10144931" y="7215180"/>
            <a:ext cx="8512998" cy="4086239"/>
          </a:xfrm>
          <a:prstGeom prst="rect">
            <a:avLst/>
          </a:prstGeom>
        </p:spPr>
      </p:pic>
      <p:pic>
        <p:nvPicPr>
          <p:cNvPr id="5" name="Picture 5"/>
          <p:cNvPicPr>
            <a:picLocks noChangeAspect="1"/>
          </p:cNvPicPr>
          <p:nvPr/>
        </p:nvPicPr>
        <p:blipFill>
          <a:blip r:embed="rId7"/>
          <a:srcRect/>
          <a:stretch>
            <a:fillRect/>
          </a:stretch>
        </p:blipFill>
        <p:spPr>
          <a:xfrm>
            <a:off x="8370929" y="2095564"/>
            <a:ext cx="10524764" cy="5661933"/>
          </a:xfrm>
          <a:prstGeom prst="rect">
            <a:avLst/>
          </a:prstGeom>
        </p:spPr>
      </p:pic>
      <p:pic>
        <p:nvPicPr>
          <p:cNvPr id="6" name="Picture 6"/>
          <p:cNvPicPr>
            <a:picLocks noChangeAspect="1"/>
          </p:cNvPicPr>
          <p:nvPr/>
        </p:nvPicPr>
        <p:blipFill>
          <a:blip r:embed="rId8"/>
          <a:srcRect/>
          <a:stretch>
            <a:fillRect/>
          </a:stretch>
        </p:blipFill>
        <p:spPr>
          <a:xfrm>
            <a:off x="434232" y="3088030"/>
            <a:ext cx="10677085" cy="5743876"/>
          </a:xfrm>
          <a:prstGeom prst="rect">
            <a:avLst/>
          </a:prstGeom>
        </p:spPr>
      </p:pic>
      <p:sp>
        <p:nvSpPr>
          <p:cNvPr id="7" name="TextBox 7"/>
          <p:cNvSpPr txBox="1"/>
          <p:nvPr/>
        </p:nvSpPr>
        <p:spPr>
          <a:xfrm>
            <a:off x="2995897" y="1290701"/>
            <a:ext cx="8763791" cy="1352550"/>
          </a:xfrm>
          <a:prstGeom prst="rect">
            <a:avLst/>
          </a:prstGeom>
        </p:spPr>
        <p:txBody>
          <a:bodyPr lIns="0" tIns="0" rIns="0" bIns="0" rtlCol="0" anchor="t">
            <a:spAutoFit/>
          </a:bodyPr>
          <a:lstStyle/>
          <a:p>
            <a:pPr marL="0" lvl="0" indent="0" algn="ctr">
              <a:lnSpc>
                <a:spcPts val="8640"/>
              </a:lnSpc>
            </a:pPr>
            <a:r>
              <a:rPr lang="en-US" sz="7200">
                <a:solidFill>
                  <a:srgbClr val="F8F4EB"/>
                </a:solidFill>
                <a:latin typeface="Mont Bold"/>
              </a:rPr>
              <a:t>OUTPUTS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5555" r="5555"/>
          <a:stretch>
            <a:fillRect/>
          </a:stretch>
        </p:blipFill>
        <p:spPr>
          <a:xfrm>
            <a:off x="0" y="0"/>
            <a:ext cx="18288000" cy="10287000"/>
          </a:xfrm>
          <a:prstGeom prst="rect">
            <a:avLst/>
          </a:prstGeom>
        </p:spPr>
      </p:pic>
      <p:pic>
        <p:nvPicPr>
          <p:cNvPr id="3" name="Picture 3"/>
          <p:cNvPicPr>
            <a:picLocks noChangeAspect="1"/>
          </p:cNvPicPr>
          <p:nvPr/>
        </p:nvPicPr>
        <p:blipFill>
          <a:blip r:embed="rId3">
            <a:alphaModFix amt="60000"/>
            <a:extLst>
              <a:ext uri="{28A0092B-C50C-407E-A947-70E740481C1C}">
                <a14:useLocalDpi xmlns:a14="http://schemas.microsoft.com/office/drawing/2010/main" val="0"/>
              </a:ext>
              <a:ext uri="{96DAC541-7B7A-43D3-8B79-37D633B846F1}">
                <asvg:svgBlip xmlns:asvg="http://schemas.microsoft.com/office/drawing/2016/SVG/main" xmlns="" r:embed="rId4"/>
              </a:ext>
            </a:extLst>
          </a:blip>
          <a:srcRect/>
          <a:stretch>
            <a:fillRect/>
          </a:stretch>
        </p:blipFill>
        <p:spPr>
          <a:xfrm rot="5400000" flipH="1">
            <a:off x="-1206827" y="1030630"/>
            <a:ext cx="6176060" cy="4114800"/>
          </a:xfrm>
          <a:prstGeom prst="rect">
            <a:avLst/>
          </a:prstGeom>
        </p:spPr>
      </p:pic>
      <p:pic>
        <p:nvPicPr>
          <p:cNvPr id="4" name="Picture 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xmlns="" r:embed="rId6"/>
              </a:ext>
            </a:extLst>
          </a:blip>
          <a:srcRect/>
          <a:stretch>
            <a:fillRect/>
          </a:stretch>
        </p:blipFill>
        <p:spPr>
          <a:xfrm flipH="1">
            <a:off x="10144931" y="7215180"/>
            <a:ext cx="8512998" cy="4086239"/>
          </a:xfrm>
          <a:prstGeom prst="rect">
            <a:avLst/>
          </a:prstGeom>
        </p:spPr>
      </p:pic>
      <p:pic>
        <p:nvPicPr>
          <p:cNvPr id="5" name="Picture 5"/>
          <p:cNvPicPr>
            <a:picLocks noChangeAspect="1"/>
          </p:cNvPicPr>
          <p:nvPr/>
        </p:nvPicPr>
        <p:blipFill>
          <a:blip r:embed="rId7"/>
          <a:srcRect/>
          <a:stretch>
            <a:fillRect/>
          </a:stretch>
        </p:blipFill>
        <p:spPr>
          <a:xfrm>
            <a:off x="8781037" y="2395172"/>
            <a:ext cx="10748145" cy="5782104"/>
          </a:xfrm>
          <a:prstGeom prst="rect">
            <a:avLst/>
          </a:prstGeom>
        </p:spPr>
      </p:pic>
      <p:pic>
        <p:nvPicPr>
          <p:cNvPr id="6" name="Picture 6"/>
          <p:cNvPicPr>
            <a:picLocks noChangeAspect="1"/>
          </p:cNvPicPr>
          <p:nvPr/>
        </p:nvPicPr>
        <p:blipFill>
          <a:blip r:embed="rId8"/>
          <a:srcRect/>
          <a:stretch>
            <a:fillRect/>
          </a:stretch>
        </p:blipFill>
        <p:spPr>
          <a:xfrm>
            <a:off x="591351" y="3623022"/>
            <a:ext cx="10914849" cy="5871785"/>
          </a:xfrm>
          <a:prstGeom prst="rect">
            <a:avLst/>
          </a:prstGeom>
        </p:spPr>
      </p:pic>
      <p:sp>
        <p:nvSpPr>
          <p:cNvPr id="7" name="TextBox 7"/>
          <p:cNvSpPr txBox="1"/>
          <p:nvPr/>
        </p:nvSpPr>
        <p:spPr>
          <a:xfrm>
            <a:off x="2995897" y="1290701"/>
            <a:ext cx="8763791" cy="1352550"/>
          </a:xfrm>
          <a:prstGeom prst="rect">
            <a:avLst/>
          </a:prstGeom>
        </p:spPr>
        <p:txBody>
          <a:bodyPr lIns="0" tIns="0" rIns="0" bIns="0" rtlCol="0" anchor="t">
            <a:spAutoFit/>
          </a:bodyPr>
          <a:lstStyle/>
          <a:p>
            <a:pPr marL="0" lvl="0" indent="0" algn="ctr">
              <a:lnSpc>
                <a:spcPts val="8640"/>
              </a:lnSpc>
            </a:pPr>
            <a:r>
              <a:rPr lang="en-US" sz="7200">
                <a:solidFill>
                  <a:srgbClr val="F8F4EB"/>
                </a:solidFill>
                <a:latin typeface="Mont Bold"/>
              </a:rPr>
              <a:t>OUTPUTS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TotalTime>
  <Words>786</Words>
  <Application>Microsoft Office PowerPoint</Application>
  <PresentationFormat>Custom</PresentationFormat>
  <Paragraphs>56</Paragraphs>
  <Slides>10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Montserrat Black</vt:lpstr>
      <vt:lpstr>Garet 1</vt:lpstr>
      <vt:lpstr>Garet 2</vt:lpstr>
      <vt:lpstr>Mont Bold</vt:lpstr>
      <vt:lpstr>Mont Bold Bold</vt:lpstr>
      <vt:lpstr>Calibri</vt:lpstr>
      <vt:lpstr>Garet 2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project presentation</dc:title>
  <dc:creator>Rupanjan Bhattacharyya</dc:creator>
  <cp:lastModifiedBy>Rupanjan Bhattacharyya</cp:lastModifiedBy>
  <cp:revision>4</cp:revision>
  <dcterms:created xsi:type="dcterms:W3CDTF">2006-08-16T00:00:00Z</dcterms:created>
  <dcterms:modified xsi:type="dcterms:W3CDTF">2022-11-14T19:56:32Z</dcterms:modified>
  <dc:identifier>DAFR7YLsvl0</dc:identifier>
</cp:coreProperties>
</file>

<file path=docProps/thumbnail.jpeg>
</file>